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layfair Display Medium"/>
      <p:regular r:id="rId59"/>
      <p:bold r:id="rId60"/>
      <p:italic r:id="rId61"/>
      <p:boldItalic r:id="rId62"/>
    </p:embeddedFont>
    <p:embeddedFont>
      <p:font typeface="Raleway"/>
      <p:regular r:id="rId63"/>
      <p:bold r:id="rId64"/>
      <p:italic r:id="rId65"/>
      <p:boldItalic r:id="rId66"/>
    </p:embeddedFont>
    <p:embeddedFont>
      <p:font typeface="Roboto"/>
      <p:regular r:id="rId67"/>
      <p:bold r:id="rId68"/>
      <p:italic r:id="rId69"/>
      <p:boldItalic r:id="rId70"/>
    </p:embeddedFont>
    <p:embeddedFont>
      <p:font typeface="Mukta"/>
      <p:regular r:id="rId71"/>
      <p:bold r:id="rId72"/>
    </p:embeddedFont>
    <p:embeddedFont>
      <p:font typeface="Playfair Display"/>
      <p:regular r:id="rId73"/>
      <p:bold r:id="rId74"/>
      <p:italic r:id="rId75"/>
      <p:boldItalic r:id="rId76"/>
    </p:embeddedFont>
    <p:embeddedFont>
      <p:font typeface="Montserrat"/>
      <p:regular r:id="rId77"/>
      <p:bold r:id="rId78"/>
      <p:italic r:id="rId79"/>
      <p:boldItalic r:id="rId80"/>
    </p:embeddedFont>
    <p:embeddedFont>
      <p:font typeface="Fira Sans Extra Condensed Medium"/>
      <p:regular r:id="rId81"/>
      <p:bold r:id="rId82"/>
      <p:italic r:id="rId83"/>
      <p:boldItalic r:id="rId84"/>
    </p:embeddedFont>
    <p:embeddedFont>
      <p:font typeface="Montserrat Alternates"/>
      <p:regular r:id="rId85"/>
      <p:bold r:id="rId86"/>
      <p:italic r:id="rId87"/>
      <p:boldItalic r:id="rId88"/>
    </p:embeddedFont>
    <p:embeddedFont>
      <p:font typeface="Playfair Display ExtraBold"/>
      <p:bold r:id="rId89"/>
      <p:boldItalic r:id="rId90"/>
    </p:embeddedFont>
    <p:embeddedFont>
      <p:font typeface="Playfair Display SemiBold"/>
      <p:regular r:id="rId91"/>
      <p:bold r:id="rId92"/>
      <p:italic r:id="rId93"/>
      <p:boldItalic r:id="rId94"/>
    </p:embeddedFont>
    <p:embeddedFont>
      <p:font typeface="Playfair Display Black"/>
      <p:bold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0">
          <p15:clr>
            <a:srgbClr val="747775"/>
          </p15:clr>
        </p15:guide>
        <p15:guide id="2" pos="2877">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onovan Tian-Yi Downi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9B4E8C-BD3A-41B9-BC48-FDC25891CC11}">
  <a:tblStyle styleId="{109B4E8C-BD3A-41B9-BC48-FDC25891CC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0" orient="horz"/>
        <p:guide pos="287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FiraSansExtraCondensedMedium-boldItalic.fntdata"/><Relationship Id="rId83" Type="http://schemas.openxmlformats.org/officeDocument/2006/relationships/font" Target="fonts/FiraSansExtraCondensedMedium-italic.fntdata"/><Relationship Id="rId42" Type="http://schemas.openxmlformats.org/officeDocument/2006/relationships/slide" Target="slides/slide35.xml"/><Relationship Id="rId86" Type="http://schemas.openxmlformats.org/officeDocument/2006/relationships/font" Target="fonts/MontserratAlternates-bold.fntdata"/><Relationship Id="rId41" Type="http://schemas.openxmlformats.org/officeDocument/2006/relationships/slide" Target="slides/slide34.xml"/><Relationship Id="rId85" Type="http://schemas.openxmlformats.org/officeDocument/2006/relationships/font" Target="fonts/MontserratAlternates-regular.fntdata"/><Relationship Id="rId44" Type="http://schemas.openxmlformats.org/officeDocument/2006/relationships/slide" Target="slides/slide37.xml"/><Relationship Id="rId88" Type="http://schemas.openxmlformats.org/officeDocument/2006/relationships/font" Target="fonts/MontserratAlternates-boldItalic.fntdata"/><Relationship Id="rId43" Type="http://schemas.openxmlformats.org/officeDocument/2006/relationships/slide" Target="slides/slide36.xml"/><Relationship Id="rId87" Type="http://schemas.openxmlformats.org/officeDocument/2006/relationships/font" Target="fonts/MontserratAlternates-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layfairDisplayExtraBold-bold.fntdata"/><Relationship Id="rId80" Type="http://schemas.openxmlformats.org/officeDocument/2006/relationships/font" Target="fonts/Montserrat-boldItalic.fntdata"/><Relationship Id="rId82" Type="http://schemas.openxmlformats.org/officeDocument/2006/relationships/font" Target="fonts/FiraSansExtraCondensedMedium-bold.fntdata"/><Relationship Id="rId81"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layfairDisplay-regular.fntdata"/><Relationship Id="rId72" Type="http://schemas.openxmlformats.org/officeDocument/2006/relationships/font" Target="fonts/Mukta-bold.fntdata"/><Relationship Id="rId31" Type="http://schemas.openxmlformats.org/officeDocument/2006/relationships/slide" Target="slides/slide24.xml"/><Relationship Id="rId75" Type="http://schemas.openxmlformats.org/officeDocument/2006/relationships/font" Target="fonts/PlayfairDisplay-italic.fntdata"/><Relationship Id="rId30" Type="http://schemas.openxmlformats.org/officeDocument/2006/relationships/slide" Target="slides/slide23.xml"/><Relationship Id="rId74" Type="http://schemas.openxmlformats.org/officeDocument/2006/relationships/font" Target="fonts/PlayfairDisplay-bold.fntdata"/><Relationship Id="rId33" Type="http://schemas.openxmlformats.org/officeDocument/2006/relationships/slide" Target="slides/slide26.xml"/><Relationship Id="rId77" Type="http://schemas.openxmlformats.org/officeDocument/2006/relationships/font" Target="fonts/Montserrat-regular.fntdata"/><Relationship Id="rId32" Type="http://schemas.openxmlformats.org/officeDocument/2006/relationships/slide" Target="slides/slide25.xml"/><Relationship Id="rId76" Type="http://schemas.openxmlformats.org/officeDocument/2006/relationships/font" Target="fonts/PlayfairDisplay-boldItalic.fntdata"/><Relationship Id="rId35" Type="http://schemas.openxmlformats.org/officeDocument/2006/relationships/slide" Target="slides/slide28.xml"/><Relationship Id="rId79" Type="http://schemas.openxmlformats.org/officeDocument/2006/relationships/font" Target="fonts/Montserrat-italic.fntdata"/><Relationship Id="rId34" Type="http://schemas.openxmlformats.org/officeDocument/2006/relationships/slide" Target="slides/slide27.xml"/><Relationship Id="rId78" Type="http://schemas.openxmlformats.org/officeDocument/2006/relationships/font" Target="fonts/Montserrat-bold.fntdata"/><Relationship Id="rId71" Type="http://schemas.openxmlformats.org/officeDocument/2006/relationships/font" Target="fonts/Mukta-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layfairDisplayMedium-boldItalic.fntdata"/><Relationship Id="rId61" Type="http://schemas.openxmlformats.org/officeDocument/2006/relationships/font" Target="fonts/PlayfairDisplayMedium-italic.fntdata"/><Relationship Id="rId20" Type="http://schemas.openxmlformats.org/officeDocument/2006/relationships/slide" Target="slides/slide13.xml"/><Relationship Id="rId64" Type="http://schemas.openxmlformats.org/officeDocument/2006/relationships/font" Target="fonts/Raleway-bold.fntdata"/><Relationship Id="rId63" Type="http://schemas.openxmlformats.org/officeDocument/2006/relationships/font" Target="fonts/Raleway-regular.fntdata"/><Relationship Id="rId22" Type="http://schemas.openxmlformats.org/officeDocument/2006/relationships/slide" Target="slides/slide15.xml"/><Relationship Id="rId66" Type="http://schemas.openxmlformats.org/officeDocument/2006/relationships/font" Target="fonts/Raleway-boldItalic.fntdata"/><Relationship Id="rId21" Type="http://schemas.openxmlformats.org/officeDocument/2006/relationships/slide" Target="slides/slide14.xml"/><Relationship Id="rId65" Type="http://schemas.openxmlformats.org/officeDocument/2006/relationships/font" Target="fonts/Raleway-italic.fntdata"/><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font" Target="fonts/PlayfairDisplay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PlayfairDisplayBlack-bold.fntdata"/><Relationship Id="rId50" Type="http://schemas.openxmlformats.org/officeDocument/2006/relationships/slide" Target="slides/slide43.xml"/><Relationship Id="rId94" Type="http://schemas.openxmlformats.org/officeDocument/2006/relationships/font" Target="fonts/PlayfairDisplaySemiBold-boldItalic.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PlayfairDisplayBlack-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layfairDisplaySemiBold-regular.fntdata"/><Relationship Id="rId90" Type="http://schemas.openxmlformats.org/officeDocument/2006/relationships/font" Target="fonts/PlayfairDisplayExtraBold-boldItalic.fntdata"/><Relationship Id="rId93" Type="http://schemas.openxmlformats.org/officeDocument/2006/relationships/font" Target="fonts/PlayfairDisplaySemiBold-italic.fntdata"/><Relationship Id="rId92" Type="http://schemas.openxmlformats.org/officeDocument/2006/relationships/font" Target="fonts/PlayfairDisplaySemiBold-bold.fntdata"/><Relationship Id="rId15" Type="http://schemas.openxmlformats.org/officeDocument/2006/relationships/slide" Target="slides/slide8.xml"/><Relationship Id="rId59" Type="http://schemas.openxmlformats.org/officeDocument/2006/relationships/font" Target="fonts/PlayfairDisplayMedium-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30T23:45:15.724">
    <p:pos x="6000" y="0"/>
    <p:text>Expand a bit, get more technical. Maybe make a note to explain in detail in the presentation. Talk about filling NAs and strategies. Maybe a slide. TBD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24c1641a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24c1641a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Srishti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6a7db710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6a7db7103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Tarunika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3050a8d44_8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3050a8d44_8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6a7db7103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6a7db7103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slide 2</a:t>
            </a:r>
            <a:br>
              <a:rPr lang="en"/>
            </a:br>
            <a:r>
              <a:rPr b="1" lang="en"/>
              <a:t>Tarunika</a:t>
            </a:r>
            <a:endParaRPr b="1"/>
          </a:p>
          <a:p>
            <a:pPr indent="0" lvl="0" marL="0" rtl="0" algn="l">
              <a:spcBef>
                <a:spcPts val="0"/>
              </a:spcBef>
              <a:spcAft>
                <a:spcPts val="0"/>
              </a:spcAft>
              <a:buClr>
                <a:schemeClr val="dk1"/>
              </a:buClr>
              <a:buSzPts val="1100"/>
              <a:buFont typeface="Arial"/>
              <a:buNone/>
            </a:pPr>
            <a:r>
              <a:rPr b="1" lang="en"/>
              <a:t>2. Data Source</a:t>
            </a:r>
            <a:endParaRPr b="1"/>
          </a:p>
          <a:p>
            <a:pPr indent="0" lvl="0" marL="0" rtl="0" algn="l">
              <a:spcBef>
                <a:spcPts val="0"/>
              </a:spcBef>
              <a:spcAft>
                <a:spcPts val="0"/>
              </a:spcAft>
              <a:buClr>
                <a:schemeClr val="dk1"/>
              </a:buClr>
              <a:buSzPts val="1100"/>
              <a:buFont typeface="Arial"/>
              <a:buNone/>
            </a:pPr>
            <a:r>
              <a:rPr b="1" lang="en"/>
              <a:t>• Primary source of data; supplemental data; simulated data, if any</a:t>
            </a:r>
            <a:endParaRPr b="1"/>
          </a:p>
          <a:p>
            <a:pPr indent="0" lvl="0" marL="0" rtl="0" algn="l">
              <a:spcBef>
                <a:spcPts val="0"/>
              </a:spcBef>
              <a:spcAft>
                <a:spcPts val="0"/>
              </a:spcAft>
              <a:buClr>
                <a:schemeClr val="dk1"/>
              </a:buClr>
              <a:buSzPts val="1100"/>
              <a:buFont typeface="Arial"/>
              <a:buNone/>
            </a:pPr>
            <a:r>
              <a:rPr b="1" lang="en"/>
              <a:t>• Unavailable/Unshared data</a:t>
            </a:r>
            <a:r>
              <a:rPr b="1" lang="en"/>
              <a:t> &amp; </a:t>
            </a:r>
            <a:r>
              <a:rPr b="1" lang="en"/>
              <a:t>data contentions</a:t>
            </a:r>
            <a:endParaRPr b="1"/>
          </a:p>
          <a:p>
            <a:pPr indent="0" lvl="0" marL="0" rtl="0" algn="l">
              <a:spcBef>
                <a:spcPts val="0"/>
              </a:spcBef>
              <a:spcAft>
                <a:spcPts val="0"/>
              </a:spcAft>
              <a:buClr>
                <a:schemeClr val="dk1"/>
              </a:buClr>
              <a:buSzPts val="1100"/>
              <a:buFont typeface="Arial"/>
              <a:buNone/>
            </a:pPr>
            <a:r>
              <a:rPr b="1" lang="en"/>
              <a:t>• Data volume summary (rows, columns, size etc)</a:t>
            </a:r>
            <a:endParaRPr b="1"/>
          </a:p>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Primary source of data(what data was given to us)—&gt; say if there’s a smaller data set we are deal with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rabicPeriod"/>
            </a:pPr>
            <a:r>
              <a:rPr lang="en" sz="1000">
                <a:solidFill>
                  <a:schemeClr val="dk1"/>
                </a:solidFill>
              </a:rPr>
              <a:t>Supplemental data-ex: trends of tequila in the US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rabicPeriod"/>
            </a:pPr>
            <a:r>
              <a:rPr lang="en" sz="1000">
                <a:solidFill>
                  <a:schemeClr val="dk1"/>
                </a:solidFill>
              </a:rPr>
              <a:t>Simulated data- construct data to see what the system would do ex(real profits that total wines make but they won’t share that with us)</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rabicPeriod"/>
            </a:pPr>
            <a:r>
              <a:rPr lang="en" sz="1000">
                <a:solidFill>
                  <a:schemeClr val="dk1"/>
                </a:solidFill>
              </a:rPr>
              <a:t>Data contentions- won’t share data from other organizations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Tarunika</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6a7db710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6a7db710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Playfair Display"/>
                <a:ea typeface="Playfair Display"/>
                <a:cs typeface="Playfair Display"/>
                <a:sym typeface="Playfair Display"/>
              </a:rPr>
              <a:t>Sameera</a:t>
            </a:r>
            <a:endParaRPr b="1" sz="1200">
              <a:solidFill>
                <a:schemeClr val="dk1"/>
              </a:solidFill>
              <a:latin typeface="Playfair Display"/>
              <a:ea typeface="Playfair Display"/>
              <a:cs typeface="Playfair Display"/>
              <a:sym typeface="Playfair Display"/>
            </a:endParaRPr>
          </a:p>
          <a:p>
            <a:pPr indent="-279400" lvl="0" marL="457200" rtl="0" algn="l">
              <a:spcBef>
                <a:spcPts val="1200"/>
              </a:spcBef>
              <a:spcAft>
                <a:spcPts val="0"/>
              </a:spcAft>
              <a:buClr>
                <a:schemeClr val="dk1"/>
              </a:buClr>
              <a:buSzPts val="800"/>
              <a:buFont typeface="Montserrat Alternates"/>
              <a:buChar char="●"/>
            </a:pPr>
            <a:r>
              <a:rPr b="1" lang="en" sz="1200">
                <a:solidFill>
                  <a:schemeClr val="dk1"/>
                </a:solidFill>
                <a:latin typeface="Playfair Display"/>
                <a:ea typeface="Playfair Display"/>
                <a:cs typeface="Playfair Display"/>
                <a:sym typeface="Playfair Display"/>
              </a:rPr>
              <a:t>Tequila category:</a:t>
            </a:r>
            <a:r>
              <a:rPr lang="en" sz="1200">
                <a:solidFill>
                  <a:schemeClr val="dk1"/>
                </a:solidFill>
                <a:latin typeface="Playfair Display"/>
                <a:ea typeface="Playfair Display"/>
                <a:cs typeface="Playfair Display"/>
                <a:sym typeface="Playfair Display"/>
              </a:rPr>
              <a:t> based on aging: Blanco (unaged or lightly aged), Reposado (2-12 months), Añejo (1-3 years).</a:t>
            </a:r>
            <a:endParaRPr/>
          </a:p>
          <a:p>
            <a:pPr indent="0" lvl="0" marL="0" rtl="0" algn="l">
              <a:spcBef>
                <a:spcPts val="0"/>
              </a:spcBef>
              <a:spcAft>
                <a:spcPts val="0"/>
              </a:spcAft>
              <a:buNone/>
            </a:pPr>
            <a:r>
              <a:rPr b="1" lang="en">
                <a:solidFill>
                  <a:schemeClr val="dk1"/>
                </a:solidFill>
                <a:latin typeface="Playfair Display"/>
                <a:ea typeface="Playfair Display"/>
                <a:cs typeface="Playfair Display"/>
                <a:sym typeface="Playfair Display"/>
              </a:rPr>
              <a:t>No data on Losses &amp; Costs for Maintaining Tequila Brands:</a:t>
            </a:r>
            <a:endParaRPr b="1">
              <a:solidFill>
                <a:schemeClr val="dk1"/>
              </a:solidFill>
              <a:latin typeface="Playfair Display"/>
              <a:ea typeface="Playfair Display"/>
              <a:cs typeface="Playfair Display"/>
              <a:sym typeface="Playfair Display"/>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latin typeface="Playfair Display"/>
                <a:ea typeface="Playfair Display"/>
                <a:cs typeface="Playfair Display"/>
                <a:sym typeface="Playfair Display"/>
              </a:rPr>
              <a:t>What to do with it:</a:t>
            </a:r>
            <a:r>
              <a:rPr lang="en">
                <a:solidFill>
                  <a:schemeClr val="dk1"/>
                </a:solidFill>
                <a:latin typeface="Playfair Display"/>
                <a:ea typeface="Playfair Display"/>
                <a:cs typeface="Playfair Display"/>
                <a:sym typeface="Playfair Display"/>
              </a:rPr>
              <a:t> Calculate profit margins for each tequila brand, dentify underperforming or costly brands that contribute less to overall profitability. Use this data to refine your assortment strategy &amp; ensure only high-margin brands are prioritized.</a:t>
            </a:r>
            <a:endParaRPr>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b="1" lang="en">
                <a:solidFill>
                  <a:schemeClr val="dk1"/>
                </a:solidFill>
                <a:latin typeface="Playfair Display"/>
                <a:ea typeface="Playfair Display"/>
                <a:cs typeface="Playfair Display"/>
                <a:sym typeface="Playfair Display"/>
              </a:rPr>
              <a:t>No Information on Holiday Sales Fluctuations for Tequila:</a:t>
            </a:r>
            <a:endParaRPr b="1">
              <a:solidFill>
                <a:schemeClr val="dk1"/>
              </a:solidFill>
              <a:latin typeface="Playfair Display"/>
              <a:ea typeface="Playfair Display"/>
              <a:cs typeface="Playfair Display"/>
              <a:sym typeface="Playfair Display"/>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latin typeface="Playfair Display"/>
                <a:ea typeface="Playfair Display"/>
                <a:cs typeface="Playfair Display"/>
                <a:sym typeface="Playfair Display"/>
              </a:rPr>
              <a:t>What to do with it:</a:t>
            </a:r>
            <a:r>
              <a:rPr lang="en">
                <a:solidFill>
                  <a:schemeClr val="dk1"/>
                </a:solidFill>
                <a:latin typeface="Playfair Display"/>
                <a:ea typeface="Playfair Display"/>
                <a:cs typeface="Playfair Display"/>
                <a:sym typeface="Playfair Display"/>
              </a:rPr>
              <a:t> Analyze historical holiday sales data to identify patterns &amp; spikes in demand. Create seasonal forecasting models to optimize inventory levels &amp; pricing strategies for peak periods. This could lead to better promotion planning &amp; stocking decisions.</a:t>
            </a:r>
            <a:endParaRPr>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t/>
            </a:r>
            <a:endParaRPr>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1a8f0f87c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1a8f0f87c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Sameera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abb2f6bc8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abb2f6bc8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Sameera</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rPr lang="en" sz="1700">
                <a:solidFill>
                  <a:schemeClr val="dk1"/>
                </a:solidFill>
                <a:latin typeface="Playfair Display"/>
                <a:ea typeface="Playfair Display"/>
                <a:cs typeface="Playfair Display"/>
                <a:sym typeface="Playfair Display"/>
              </a:rPr>
              <a:t>New features: Unit price, volatility, Year open, Price Bands, household clusters &amp; median income clusters(</a:t>
            </a:r>
            <a:r>
              <a:rPr lang="en" sz="1050">
                <a:solidFill>
                  <a:srgbClr val="A31515"/>
                </a:solidFill>
                <a:highlight>
                  <a:srgbClr val="F7F7F7"/>
                </a:highlight>
                <a:latin typeface="Courier New"/>
                <a:ea typeface="Courier New"/>
                <a:cs typeface="Courier New"/>
                <a:sym typeface="Courier New"/>
              </a:rPr>
              <a:t>"Low"</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"Medium"</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"High"</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"Very High") </a:t>
            </a:r>
            <a:r>
              <a:rPr lang="en" sz="1700">
                <a:solidFill>
                  <a:schemeClr val="dk1"/>
                </a:solidFill>
                <a:latin typeface="Playfair Display"/>
                <a:ea typeface="Playfair Display"/>
                <a:cs typeface="Playfair Display"/>
                <a:sym typeface="Playfair Display"/>
              </a:rPr>
              <a:t>, sales per store (external stores in the state)</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995d5183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995d518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Sameera</a:t>
            </a:r>
            <a:endParaRPr/>
          </a:p>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Justification -why you did that task</a:t>
            </a:r>
            <a:r>
              <a:rPr lang="en" sz="1000">
                <a:solidFill>
                  <a:schemeClr val="dk1"/>
                </a:solidFill>
              </a:rPr>
              <a:t> &amp; </a:t>
            </a:r>
            <a:r>
              <a:rPr lang="en" sz="1000">
                <a:solidFill>
                  <a:schemeClr val="dk1"/>
                </a:solidFill>
              </a:rPr>
              <a:t>what the status is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Merged 3 dataset together using R: Join through common columns/fields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Factorized categorical variables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Categorized household using k-mean clustering</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Mapping tequila brand names to categories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Filled in NAs for Sales Dollar Last 52 weeks</a:t>
            </a:r>
            <a:r>
              <a:rPr lang="en" sz="1000">
                <a:solidFill>
                  <a:schemeClr val="dk1"/>
                </a:solidFill>
              </a:rPr>
              <a:t> &amp; </a:t>
            </a:r>
            <a:r>
              <a:rPr lang="en" sz="1000">
                <a:solidFill>
                  <a:schemeClr val="dk1"/>
                </a:solidFill>
              </a:rPr>
              <a:t>point of distribution</a:t>
            </a:r>
            <a:endParaRPr sz="1000">
              <a:solidFill>
                <a:schemeClr val="dk1"/>
              </a:solidFill>
            </a:endParaRPr>
          </a:p>
          <a:p>
            <a:pPr indent="0" lvl="0" marL="0" marR="203200" rtl="0" algn="l">
              <a:lnSpc>
                <a:spcPct val="142857"/>
              </a:lnSpc>
              <a:spcBef>
                <a:spcPts val="1200"/>
              </a:spcBef>
              <a:spcAft>
                <a:spcPts val="0"/>
              </a:spcAft>
              <a:buNone/>
            </a:pPr>
            <a:r>
              <a:rPr lang="en" sz="1050">
                <a:solidFill>
                  <a:srgbClr val="444746"/>
                </a:solidFill>
                <a:latin typeface="Roboto"/>
                <a:ea typeface="Roboto"/>
                <a:cs typeface="Roboto"/>
                <a:sym typeface="Roboto"/>
              </a:rPr>
              <a:t>Expand a bit, get more technical. Maybe make a note to explain in detail in the presentation. Talk about filling NAs and strategies.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6fc9cd8f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6fc9cd8f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Sameera</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rPr lang="en" sz="1700">
                <a:solidFill>
                  <a:schemeClr val="dk1"/>
                </a:solidFill>
                <a:latin typeface="Playfair Display"/>
                <a:ea typeface="Playfair Display"/>
                <a:cs typeface="Playfair Display"/>
                <a:sym typeface="Playfair Display"/>
              </a:rPr>
              <a:t>New features: Unit price, volatility, Year open, Price Bands, household clusters &amp; median income clusters(</a:t>
            </a:r>
            <a:r>
              <a:rPr lang="en" sz="1050">
                <a:solidFill>
                  <a:srgbClr val="A31515"/>
                </a:solidFill>
                <a:highlight>
                  <a:srgbClr val="F7F7F7"/>
                </a:highlight>
                <a:latin typeface="Courier New"/>
                <a:ea typeface="Courier New"/>
                <a:cs typeface="Courier New"/>
                <a:sym typeface="Courier New"/>
              </a:rPr>
              <a:t>"Low"</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"Medium"</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"High"</a:t>
            </a:r>
            <a:r>
              <a:rPr lang="en" sz="1050">
                <a:solidFill>
                  <a:schemeClr val="dk1"/>
                </a:solidFill>
                <a:highlight>
                  <a:srgbClr val="F7F7F7"/>
                </a:highlight>
                <a:latin typeface="Courier New"/>
                <a:ea typeface="Courier New"/>
                <a:cs typeface="Courier New"/>
                <a:sym typeface="Courier New"/>
              </a:rPr>
              <a:t>, </a:t>
            </a:r>
            <a:r>
              <a:rPr lang="en" sz="1050">
                <a:solidFill>
                  <a:srgbClr val="A31515"/>
                </a:solidFill>
                <a:highlight>
                  <a:srgbClr val="F7F7F7"/>
                </a:highlight>
                <a:latin typeface="Courier New"/>
                <a:ea typeface="Courier New"/>
                <a:cs typeface="Courier New"/>
                <a:sym typeface="Courier New"/>
              </a:rPr>
              <a:t>"Very High") </a:t>
            </a:r>
            <a:r>
              <a:rPr lang="en" sz="1700">
                <a:solidFill>
                  <a:schemeClr val="dk1"/>
                </a:solidFill>
                <a:latin typeface="Playfair Display"/>
                <a:ea typeface="Playfair Display"/>
                <a:cs typeface="Playfair Display"/>
                <a:sym typeface="Playfair Display"/>
              </a:rPr>
              <a:t>, sales per store (external stores in the state)</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6a7db7103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6a7db710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Joanna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Hypothesis: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1)States bordering mexico/ high hispanic population which state is lacking &amp; which does the best- Tarunika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2)Premium tequila are a big factor in driving sales/ assortment &amp; are lacking in certain stores? - Joanna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How unit retail price (price per 100ml) play a role - valerie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4)customer elasticity- volatility graph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item specific insights→ are the celebrity brands those highest selling- sameeera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6)some demographic data that wasnt important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6a7db7103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6a7db7103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a:t>
            </a:r>
            <a:endParaRPr/>
          </a:p>
          <a:p>
            <a:pPr indent="0" lvl="0" marL="0" rtl="0" algn="l">
              <a:spcBef>
                <a:spcPts val="0"/>
              </a:spcBef>
              <a:spcAft>
                <a:spcPts val="0"/>
              </a:spcAft>
              <a:buNone/>
            </a:pPr>
            <a:r>
              <a:rPr lang="en"/>
              <a:t>From grand view </a:t>
            </a:r>
            <a:r>
              <a:rPr lang="en"/>
              <a:t>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Ah-nyeh-ho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a9b1805b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a9b1805b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22222"/>
                </a:solidFill>
                <a:highlight>
                  <a:schemeClr val="lt1"/>
                </a:highlight>
                <a:latin typeface="Verdana"/>
                <a:ea typeface="Verdana"/>
                <a:cs typeface="Verdana"/>
                <a:sym typeface="Verdana"/>
              </a:rPr>
              <a:t>Srishti</a:t>
            </a:r>
            <a:endParaRPr sz="1150">
              <a:solidFill>
                <a:srgbClr val="222222"/>
              </a:solidFill>
              <a:highlight>
                <a:schemeClr val="lt1"/>
              </a:highlight>
              <a:latin typeface="Verdana"/>
              <a:ea typeface="Verdana"/>
              <a:cs typeface="Verdana"/>
              <a:sym typeface="Verdana"/>
            </a:endParaRPr>
          </a:p>
          <a:p>
            <a:pPr indent="0" lvl="0" marL="0" rtl="0" algn="l">
              <a:spcBef>
                <a:spcPts val="0"/>
              </a:spcBef>
              <a:spcAft>
                <a:spcPts val="0"/>
              </a:spcAft>
              <a:buNone/>
            </a:pPr>
            <a:r>
              <a:rPr lang="en" sz="1150">
                <a:solidFill>
                  <a:srgbClr val="363636"/>
                </a:solidFill>
                <a:highlight>
                  <a:srgbClr val="FFFFFF"/>
                </a:highlight>
              </a:rPr>
              <a:t>simple party drink to a sophisticated spirit used in various cocktails.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6a7db7103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6a7db7103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6fc9cd8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6fc9cd8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6a7db710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16a7db71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Joanna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2)Premium tequila are a big factor in driving sales/ assortment &amp; are lacking in certain stores? - Joanna</a:t>
            </a:r>
            <a:endParaRPr>
              <a:solidFill>
                <a:schemeClr val="dk1"/>
              </a:solidFill>
            </a:endParaRPr>
          </a:p>
          <a:p>
            <a:pPr indent="0" lvl="0" marL="0" rtl="0" algn="l">
              <a:spcBef>
                <a:spcPts val="0"/>
              </a:spcBef>
              <a:spcAft>
                <a:spcPts val="0"/>
              </a:spcAft>
              <a:buNone/>
            </a:pPr>
            <a:r>
              <a:rPr lang="en">
                <a:solidFill>
                  <a:schemeClr val="dk1"/>
                </a:solidFill>
              </a:rPr>
              <a:t>Anejo, only tequila category with more </a:t>
            </a:r>
            <a:r>
              <a:rPr lang="en">
                <a:solidFill>
                  <a:schemeClr val="dk1"/>
                </a:solidFill>
              </a:rPr>
              <a:t>premium</a:t>
            </a:r>
            <a:r>
              <a:rPr lang="en">
                <a:solidFill>
                  <a:schemeClr val="dk1"/>
                </a:solidFill>
              </a:rPr>
              <a:t> sales; Most of Blanco/Silver is non-premium sales</a:t>
            </a:r>
            <a:endParaRPr>
              <a:solidFill>
                <a:schemeClr val="dk1"/>
              </a:solidFill>
            </a:endParaRPr>
          </a:p>
          <a:p>
            <a:pPr indent="0" lvl="0" marL="0" rtl="0" algn="l">
              <a:spcBef>
                <a:spcPts val="0"/>
              </a:spcBef>
              <a:spcAft>
                <a:spcPts val="0"/>
              </a:spcAft>
              <a:buNone/>
            </a:pPr>
            <a:r>
              <a:rPr lang="en">
                <a:solidFill>
                  <a:schemeClr val="dk1"/>
                </a:solidFill>
              </a:rPr>
              <a:t>Majority of total wine sales are non-premium</a:t>
            </a:r>
            <a:endParaRPr>
              <a:solidFill>
                <a:schemeClr val="dk1"/>
              </a:solidFill>
            </a:endParaRPr>
          </a:p>
          <a:p>
            <a:pPr indent="0" lvl="0" marL="0" rtl="0" algn="l">
              <a:spcBef>
                <a:spcPts val="0"/>
              </a:spcBef>
              <a:spcAft>
                <a:spcPts val="0"/>
              </a:spcAft>
              <a:buNone/>
            </a:pPr>
            <a:r>
              <a:rPr lang="en">
                <a:solidFill>
                  <a:schemeClr val="dk1"/>
                </a:solidFill>
              </a:rPr>
              <a:t>Stores with more premium sales are located in lower california</a:t>
            </a:r>
            <a:r>
              <a:rPr lang="en">
                <a:solidFill>
                  <a:schemeClr val="dk1"/>
                </a:solidFill>
              </a:rPr>
              <a:t> &amp; </a:t>
            </a:r>
            <a:r>
              <a:rPr lang="en">
                <a:solidFill>
                  <a:schemeClr val="dk1"/>
                </a:solidFill>
              </a:rPr>
              <a:t>SE of Florida</a:t>
            </a:r>
            <a:endParaRPr>
              <a:solidFill>
                <a:schemeClr val="dk1"/>
              </a:solidFill>
            </a:endParaRPr>
          </a:p>
          <a:p>
            <a:pPr indent="0" lvl="0" marL="0" rtl="0" algn="l">
              <a:spcBef>
                <a:spcPts val="0"/>
              </a:spcBef>
              <a:spcAft>
                <a:spcPts val="0"/>
              </a:spcAft>
              <a:buNone/>
            </a:pPr>
            <a:r>
              <a:rPr lang="en">
                <a:solidFill>
                  <a:schemeClr val="dk1"/>
                </a:solidFill>
              </a:rPr>
              <a:t>Tequila categories of Blanco/Silver</a:t>
            </a:r>
            <a:r>
              <a:rPr lang="en">
                <a:solidFill>
                  <a:schemeClr val="dk1"/>
                </a:solidFill>
              </a:rPr>
              <a:t> &amp; </a:t>
            </a:r>
            <a:r>
              <a:rPr lang="en">
                <a:solidFill>
                  <a:schemeClr val="dk1"/>
                </a:solidFill>
              </a:rPr>
              <a:t>Cristalino tend to have less premium sale as store size get smaller, whereas for Anejo, Gold, </a:t>
            </a:r>
            <a:r>
              <a:rPr lang="en">
                <a:solidFill>
                  <a:schemeClr val="dk1"/>
                </a:solidFill>
              </a:rPr>
              <a:t>Resposado, &amp; Other, there are generally more premium sale in small stores compared to large stores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6fc9cd8f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6fc9cd8f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a:t>
            </a:r>
            <a:endParaRPr/>
          </a:p>
          <a:p>
            <a:pPr indent="0" lvl="0" marL="0" rtl="0" algn="l">
              <a:spcBef>
                <a:spcPts val="0"/>
              </a:spcBef>
              <a:spcAft>
                <a:spcPts val="0"/>
              </a:spcAft>
              <a:buNone/>
            </a:pPr>
            <a:r>
              <a:rPr lang="en"/>
              <a:t>We wanted to see how the unit price and the price on the shelf drives sales. So our </a:t>
            </a:r>
            <a:r>
              <a:rPr lang="en"/>
              <a:t>hypothesis</a:t>
            </a:r>
            <a:r>
              <a:rPr lang="en"/>
              <a:t> here is that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6d63f3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6d63f3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3) How unit retail price (price per 100ml) play a role - valerie</a:t>
            </a:r>
            <a:endParaRPr>
              <a:solidFill>
                <a:schemeClr val="dk1"/>
              </a:solidFill>
            </a:endParaRPr>
          </a:p>
          <a:p>
            <a:pPr indent="0" lvl="0" marL="0" rtl="0" algn="l">
              <a:spcBef>
                <a:spcPts val="0"/>
              </a:spcBef>
              <a:spcAft>
                <a:spcPts val="0"/>
              </a:spcAft>
              <a:buNone/>
            </a:pPr>
            <a:r>
              <a:rPr lang="en">
                <a:solidFill>
                  <a:schemeClr val="dk1"/>
                </a:solidFill>
              </a:rPr>
              <a:t>Those items prices $20-$64 make up over 50% of total wine sales</a:t>
            </a:r>
            <a:endParaRPr>
              <a:solidFill>
                <a:schemeClr val="dk1"/>
              </a:solidFill>
            </a:endParaRPr>
          </a:p>
          <a:p>
            <a:pPr indent="0" lvl="0" marL="0" rtl="0" algn="l">
              <a:spcBef>
                <a:spcPts val="0"/>
              </a:spcBef>
              <a:spcAft>
                <a:spcPts val="0"/>
              </a:spcAft>
              <a:buNone/>
            </a:pPr>
            <a:r>
              <a:rPr lang="en">
                <a:solidFill>
                  <a:schemeClr val="dk1"/>
                </a:solidFill>
              </a:rPr>
              <a:t>Looking at the price per 100ML unit price→ those sold for cheaper make up higher sales</a:t>
            </a:r>
            <a:r>
              <a:rPr lang="en">
                <a:solidFill>
                  <a:schemeClr val="dk1"/>
                </a:solidFill>
              </a:rPr>
              <a:t> &amp; </a:t>
            </a:r>
            <a:r>
              <a:rPr lang="en">
                <a:solidFill>
                  <a:schemeClr val="dk1"/>
                </a:solidFill>
              </a:rPr>
              <a:t>those are typically also the ones prices $20-64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into the states with a lower hispanic population we wanted to see if price was a driving factor of which tequila they bought)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995d5183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1995d5183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Srishti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995d5183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1995d5183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into the states with a lower hispanic population we wanted to see if price was a driving factor of which tequila they bought)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Srishti</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35a2aa2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35a2aa2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Donovan: Modeling Process-GridSearch CrossVal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1a0456ba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1a0456ba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9dcc39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9dcc397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8f0f8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a8f0f8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22222"/>
                </a:solidFill>
                <a:highlight>
                  <a:schemeClr val="lt1"/>
                </a:highlight>
                <a:latin typeface="Verdana"/>
                <a:ea typeface="Verdana"/>
                <a:cs typeface="Verdana"/>
                <a:sym typeface="Verdana"/>
              </a:rPr>
              <a:t>Srishti </a:t>
            </a:r>
            <a:br>
              <a:rPr lang="en" sz="1150">
                <a:solidFill>
                  <a:srgbClr val="222222"/>
                </a:solidFill>
                <a:highlight>
                  <a:schemeClr val="lt1"/>
                </a:highlight>
                <a:latin typeface="Verdana"/>
                <a:ea typeface="Verdana"/>
                <a:cs typeface="Verdana"/>
                <a:sym typeface="Verdana"/>
              </a:rPr>
            </a:br>
            <a:br>
              <a:rPr lang="en" sz="1150">
                <a:solidFill>
                  <a:srgbClr val="222222"/>
                </a:solidFill>
                <a:highlight>
                  <a:schemeClr val="lt1"/>
                </a:highlight>
                <a:latin typeface="Verdana"/>
                <a:ea typeface="Verdana"/>
                <a:cs typeface="Verdana"/>
                <a:sym typeface="Verdana"/>
              </a:rPr>
            </a:br>
            <a:r>
              <a:rPr lang="en" sz="1150">
                <a:solidFill>
                  <a:srgbClr val="222222"/>
                </a:solidFill>
                <a:highlight>
                  <a:schemeClr val="lt1"/>
                </a:highlight>
                <a:latin typeface="Verdana"/>
                <a:ea typeface="Verdana"/>
                <a:cs typeface="Verdana"/>
                <a:sym typeface="Verdana"/>
              </a:rPr>
              <a:t>“Tequila is one of the fastest-growing spirits globally, and experts anticipate this growth to continue into the next decade. In fact, according to IWSR, tequila recently overtook whiskey to become the second most valuable spirit in the United States, and it is set to surpass vodka by the end of 2023.”</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"Did you know that tequila sales in the U.S. grew by over 7% last year, making it one of the fastest-growing spirits categories? This explosive growth presents a unique opportunity for Total Wine to optimize its tequila assortment and better meet customer demand."</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Closing hook: Remember that surprising growth in tequila sales we mentioned at the start? With the insights from our project, Total Wine can turn that growth into lasting success by aligning its tequila offerings with customer needs and trends As tequila continues to captivate U.S. consumers, Total Wine has the opportunity to lead the way with smarter, data-driven product assortments.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a0456baba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1a0456baba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6fc9cd8f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6fc9cd8f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valerie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a0456baba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1a0456baba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a0456baba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1a0456baba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Joanna</a:t>
            </a:r>
            <a:endParaRPr/>
          </a:p>
          <a:p>
            <a:pPr indent="0" lvl="0" marL="0" rtl="0" algn="l">
              <a:spcBef>
                <a:spcPts val="1200"/>
              </a:spcBef>
              <a:spcAft>
                <a:spcPts val="0"/>
              </a:spcAft>
              <a:buNone/>
            </a:pPr>
            <a:r>
              <a:rPr lang="en"/>
              <a:t>Slide 7</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a0456baba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a0456baba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Srishti</a:t>
            </a:r>
            <a:endParaRPr/>
          </a:p>
          <a:p>
            <a:pPr indent="0" lvl="0" marL="0" rtl="0" algn="l">
              <a:spcBef>
                <a:spcPts val="1200"/>
              </a:spcBef>
              <a:spcAft>
                <a:spcPts val="0"/>
              </a:spcAft>
              <a:buNone/>
            </a:pPr>
            <a:r>
              <a:rPr lang="en"/>
              <a:t>Slide 7</a:t>
            </a:r>
            <a:endParaRPr/>
          </a:p>
          <a:p>
            <a:pPr indent="0" lvl="0" marL="0" rtl="0" algn="l">
              <a:spcBef>
                <a:spcPts val="0"/>
              </a:spcBef>
              <a:spcAft>
                <a:spcPts val="0"/>
              </a:spcAft>
              <a:buNone/>
            </a:pPr>
            <a:r>
              <a:rPr lang="en"/>
              <a:t>5. Preliminary findings, EDA, if any</a:t>
            </a:r>
            <a:endParaRPr/>
          </a:p>
          <a:p>
            <a:pPr indent="-292100" lvl="0" marL="457200" rtl="0" algn="l">
              <a:lnSpc>
                <a:spcPct val="115000"/>
              </a:lnSpc>
              <a:spcBef>
                <a:spcPts val="1200"/>
              </a:spcBef>
              <a:spcAft>
                <a:spcPts val="0"/>
              </a:spcAft>
              <a:buClr>
                <a:schemeClr val="dk1"/>
              </a:buClr>
              <a:buSzPts val="1000"/>
              <a:buAutoNum type="arabicPeriod"/>
            </a:pPr>
            <a:r>
              <a:rPr b="1" lang="en">
                <a:solidFill>
                  <a:schemeClr val="dk1"/>
                </a:solidFill>
              </a:rPr>
              <a:t>Top-Selling Tequila Categories by Store</a:t>
            </a:r>
            <a:r>
              <a:rPr lang="en">
                <a:solidFill>
                  <a:schemeClr val="dk1"/>
                </a:solidFill>
              </a:rPr>
              <a:t>: Across the U.S., the top-selling tequila categories vary regionally, with significant concentrations of sales in specific areas. Anejo, Blanco/Silver,</a:t>
            </a:r>
            <a:r>
              <a:rPr lang="en">
                <a:solidFill>
                  <a:schemeClr val="dk1"/>
                </a:solidFill>
              </a:rPr>
              <a:t> &amp; </a:t>
            </a:r>
            <a:r>
              <a:rPr lang="en">
                <a:solidFill>
                  <a:schemeClr val="dk1"/>
                </a:solidFill>
              </a:rPr>
              <a:t>Reposado categories have distinct popularity patterns in different regions.</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a:solidFill>
                  <a:schemeClr val="dk1"/>
                </a:solidFill>
              </a:rPr>
              <a:t>Top 3 Selling Tequila Brands in Top 10 States</a:t>
            </a:r>
            <a:r>
              <a:rPr lang="en">
                <a:solidFill>
                  <a:schemeClr val="dk1"/>
                </a:solidFill>
              </a:rPr>
              <a:t>: The top three tequila brands by sales volume dominate in key states like California, Florida,</a:t>
            </a:r>
            <a:r>
              <a:rPr lang="en">
                <a:solidFill>
                  <a:schemeClr val="dk1"/>
                </a:solidFill>
              </a:rPr>
              <a:t> &amp; </a:t>
            </a:r>
            <a:r>
              <a:rPr lang="en">
                <a:solidFill>
                  <a:schemeClr val="dk1"/>
                </a:solidFill>
              </a:rPr>
              <a:t>Texas. These brands show a strong presence</a:t>
            </a:r>
            <a:r>
              <a:rPr lang="en">
                <a:solidFill>
                  <a:schemeClr val="dk1"/>
                </a:solidFill>
              </a:rPr>
              <a:t> &amp; </a:t>
            </a:r>
            <a:r>
              <a:rPr lang="en">
                <a:solidFill>
                  <a:schemeClr val="dk1"/>
                </a:solidFill>
              </a:rPr>
              <a:t>high sales, especially in California, indicating brand popularity</a:t>
            </a:r>
            <a:r>
              <a:rPr lang="en">
                <a:solidFill>
                  <a:schemeClr val="dk1"/>
                </a:solidFill>
              </a:rPr>
              <a:t> &amp; </a:t>
            </a:r>
            <a:r>
              <a:rPr lang="en">
                <a:solidFill>
                  <a:schemeClr val="dk1"/>
                </a:solidFill>
              </a:rPr>
              <a:t>consumer preference across these states.</a:t>
            </a:r>
            <a:endParaRPr>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135a2aa25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135a2aa25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insights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16fc9cd8f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16fc9cd8f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1a6f8807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1a6f880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1abb2f6bc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1abb2f6b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 </a:t>
            </a:r>
            <a:r>
              <a:rPr lang="en" sz="1050">
                <a:solidFill>
                  <a:srgbClr val="444746"/>
                </a:solidFill>
                <a:highlight>
                  <a:srgbClr val="FFFFFF"/>
                </a:highlight>
                <a:latin typeface="Roboto"/>
                <a:ea typeface="Roboto"/>
                <a:cs typeface="Roboto"/>
                <a:sym typeface="Roboto"/>
              </a:rPr>
              <a:t>justify why we chose this tequila. Justification - The average sales, are right around the $5,000 dollar cutoff and would give some nuance to a medium popularity tequila, and also it is extra anejo/premium tequila.</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This tequila had the highest normalized sales in 2 stores in the price zone of orange county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Store 1113 is in orange county as well and also had a tier ranking of 4 for tequila over 65</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194be3d3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194be3d3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a:t>
            </a:r>
            <a:endParaRPr b="1" sz="1300">
              <a:solidFill>
                <a:schemeClr val="dk1"/>
              </a:solidFill>
            </a:endParaRPr>
          </a:p>
          <a:p>
            <a:pPr indent="0" lvl="0" marL="0" rtl="0" algn="l">
              <a:spcBef>
                <a:spcPts val="0"/>
              </a:spcBef>
              <a:spcAft>
                <a:spcPts val="0"/>
              </a:spcAft>
              <a:buNone/>
            </a:pPr>
            <a:r>
              <a:rPr lang="en">
                <a:solidFill>
                  <a:schemeClr val="dk1"/>
                </a:solidFill>
              </a:rPr>
              <a:t>Remember that surprising growth in tequila sales we mentioned at the start? With the insights from our project, Total Wine can turn that growth into lasting success by aligning its tequila offerings with customer needs and trends As tequila continues to captivate U.S. consumers, Total Wine has the opportunity to lead the way with smarter, data-driven product assortments.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6a7db710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6a7db710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Srishti</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725b2c2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725b2c2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1abb2f6bc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1abb2f6bc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16fc9cd8f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16fc9cd8f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1abb2f6bc8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1abb2f6bc8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1abb2f6bc8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1abb2f6bc8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1abb2f6bc8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1abb2f6bc8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1abb2f6bc8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1abb2f6bc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1abb2f6bc8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1abb2f6bc8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1abb2f6bc8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1abb2f6bc8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1abb2f6bc8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1abb2f6bc8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24c1641a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24c1641a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1abb2f6bc8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1abb2f6bc8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995d5183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995d5183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64b3c9a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64b3c9a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Tarunika</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This is what we need to do, this is what we did, this is what we saw</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6a7db710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6a7db710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Tarunika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ab7bffb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ab7bffb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64b3c9a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64b3c9a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Tarunika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flipH="1">
            <a:off x="928770" y="1564875"/>
            <a:ext cx="3984900" cy="1802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flipH="1">
            <a:off x="928825" y="3403875"/>
            <a:ext cx="3984900" cy="44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295901" y="0"/>
            <a:ext cx="3848100" cy="5143500"/>
          </a:xfrm>
          <a:prstGeom prst="rect">
            <a:avLst/>
          </a:prstGeom>
          <a:noFill/>
          <a:ln>
            <a:noFill/>
          </a:ln>
        </p:spPr>
      </p:sp>
      <p:grpSp>
        <p:nvGrpSpPr>
          <p:cNvPr id="13" name="Google Shape;13;p2"/>
          <p:cNvGrpSpPr/>
          <p:nvPr/>
        </p:nvGrpSpPr>
        <p:grpSpPr>
          <a:xfrm>
            <a:off x="247506" y="94275"/>
            <a:ext cx="5121069" cy="4801740"/>
            <a:chOff x="247506" y="94275"/>
            <a:chExt cx="5121069" cy="4801740"/>
          </a:xfrm>
        </p:grpSpPr>
        <p:sp>
          <p:nvSpPr>
            <p:cNvPr id="14" name="Google Shape;14;p2"/>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flipH="1">
              <a:off x="247506"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grpSp>
        <p:nvGrpSpPr>
          <p:cNvPr id="87" name="Google Shape;87;p11"/>
          <p:cNvGrpSpPr/>
          <p:nvPr/>
        </p:nvGrpSpPr>
        <p:grpSpPr>
          <a:xfrm>
            <a:off x="247650" y="94275"/>
            <a:ext cx="8648700" cy="4963025"/>
            <a:chOff x="247650" y="94275"/>
            <a:chExt cx="8648700" cy="4963025"/>
          </a:xfrm>
        </p:grpSpPr>
        <p:sp>
          <p:nvSpPr>
            <p:cNvPr id="88" name="Google Shape;88;p11"/>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89" name="Google Shape;89;p11"/>
            <p:cNvGrpSpPr/>
            <p:nvPr/>
          </p:nvGrpSpPr>
          <p:grpSpPr>
            <a:xfrm>
              <a:off x="579125" y="94275"/>
              <a:ext cx="7985752" cy="4963025"/>
              <a:chOff x="579125" y="94275"/>
              <a:chExt cx="7985752" cy="4963025"/>
            </a:xfrm>
          </p:grpSpPr>
          <p:sp>
            <p:nvSpPr>
              <p:cNvPr id="90" name="Google Shape;90;p11"/>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1"/>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2" name="Google Shape;92;p11"/>
          <p:cNvSpPr txBox="1"/>
          <p:nvPr>
            <p:ph hasCustomPrompt="1" type="title"/>
          </p:nvPr>
        </p:nvSpPr>
        <p:spPr>
          <a:xfrm>
            <a:off x="1376425" y="1728963"/>
            <a:ext cx="6391200" cy="1379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11"/>
          <p:cNvSpPr txBox="1"/>
          <p:nvPr>
            <p:ph idx="1" type="subTitle"/>
          </p:nvPr>
        </p:nvSpPr>
        <p:spPr>
          <a:xfrm>
            <a:off x="1376375" y="2955838"/>
            <a:ext cx="6391200" cy="458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5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94" name="Google Shape;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5" name="Shape 95"/>
        <p:cNvGrpSpPr/>
        <p:nvPr/>
      </p:nvGrpSpPr>
      <p:grpSpPr>
        <a:xfrm>
          <a:off x="0" y="0"/>
          <a:ext cx="0" cy="0"/>
          <a:chOff x="0" y="0"/>
          <a:chExt cx="0" cy="0"/>
        </a:xfrm>
      </p:grpSpPr>
      <p:sp>
        <p:nvSpPr>
          <p:cNvPr id="96" name="Google Shape;9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7" name="Shape 97"/>
        <p:cNvGrpSpPr/>
        <p:nvPr/>
      </p:nvGrpSpPr>
      <p:grpSpPr>
        <a:xfrm>
          <a:off x="0" y="0"/>
          <a:ext cx="0" cy="0"/>
          <a:chOff x="0" y="0"/>
          <a:chExt cx="0" cy="0"/>
        </a:xfrm>
      </p:grpSpPr>
      <p:sp>
        <p:nvSpPr>
          <p:cNvPr id="98" name="Google Shape;98;p13"/>
          <p:cNvSpPr txBox="1"/>
          <p:nvPr>
            <p:ph type="title"/>
          </p:nvPr>
        </p:nvSpPr>
        <p:spPr>
          <a:xfrm>
            <a:off x="4267225" y="539500"/>
            <a:ext cx="41544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9" name="Google Shape;99;p13"/>
          <p:cNvSpPr txBox="1"/>
          <p:nvPr>
            <p:ph hasCustomPrompt="1" idx="2" type="title"/>
          </p:nvPr>
        </p:nvSpPr>
        <p:spPr>
          <a:xfrm>
            <a:off x="4422516" y="1277000"/>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0" name="Google Shape;100;p13"/>
          <p:cNvSpPr txBox="1"/>
          <p:nvPr>
            <p:ph hasCustomPrompt="1" idx="3" type="title"/>
          </p:nvPr>
        </p:nvSpPr>
        <p:spPr>
          <a:xfrm>
            <a:off x="4422624" y="1836792"/>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1" name="Google Shape;101;p13"/>
          <p:cNvSpPr txBox="1"/>
          <p:nvPr>
            <p:ph hasCustomPrompt="1" idx="4" type="title"/>
          </p:nvPr>
        </p:nvSpPr>
        <p:spPr>
          <a:xfrm>
            <a:off x="4422627" y="2396583"/>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2" name="Google Shape;102;p13"/>
          <p:cNvSpPr txBox="1"/>
          <p:nvPr>
            <p:ph hasCustomPrompt="1" idx="5" type="title"/>
          </p:nvPr>
        </p:nvSpPr>
        <p:spPr>
          <a:xfrm>
            <a:off x="4422626" y="2956375"/>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3" name="Google Shape;103;p13"/>
          <p:cNvSpPr txBox="1"/>
          <p:nvPr>
            <p:ph idx="1" type="subTitle"/>
          </p:nvPr>
        </p:nvSpPr>
        <p:spPr>
          <a:xfrm>
            <a:off x="5119848" y="1277000"/>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04" name="Google Shape;104;p13"/>
          <p:cNvSpPr txBox="1"/>
          <p:nvPr>
            <p:ph idx="6" type="subTitle"/>
          </p:nvPr>
        </p:nvSpPr>
        <p:spPr>
          <a:xfrm>
            <a:off x="5119844" y="1836792"/>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05" name="Google Shape;105;p13"/>
          <p:cNvSpPr txBox="1"/>
          <p:nvPr>
            <p:ph idx="7" type="subTitle"/>
          </p:nvPr>
        </p:nvSpPr>
        <p:spPr>
          <a:xfrm>
            <a:off x="5119825" y="2396583"/>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06" name="Google Shape;106;p13"/>
          <p:cNvSpPr txBox="1"/>
          <p:nvPr>
            <p:ph idx="8" type="subTitle"/>
          </p:nvPr>
        </p:nvSpPr>
        <p:spPr>
          <a:xfrm>
            <a:off x="5119848" y="2956375"/>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07" name="Google Shape;107;p13"/>
          <p:cNvSpPr txBox="1"/>
          <p:nvPr>
            <p:ph hasCustomPrompt="1" idx="9" type="title"/>
          </p:nvPr>
        </p:nvSpPr>
        <p:spPr>
          <a:xfrm>
            <a:off x="4422624" y="3516166"/>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8" name="Google Shape;108;p13"/>
          <p:cNvSpPr txBox="1"/>
          <p:nvPr>
            <p:ph hasCustomPrompt="1" idx="13" type="title"/>
          </p:nvPr>
        </p:nvSpPr>
        <p:spPr>
          <a:xfrm>
            <a:off x="4422624" y="4075958"/>
            <a:ext cx="544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sz="18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109" name="Google Shape;109;p13"/>
          <p:cNvSpPr txBox="1"/>
          <p:nvPr>
            <p:ph idx="14" type="subTitle"/>
          </p:nvPr>
        </p:nvSpPr>
        <p:spPr>
          <a:xfrm>
            <a:off x="5119841" y="3516166"/>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10" name="Google Shape;110;p13"/>
          <p:cNvSpPr txBox="1"/>
          <p:nvPr>
            <p:ph idx="15" type="subTitle"/>
          </p:nvPr>
        </p:nvSpPr>
        <p:spPr>
          <a:xfrm>
            <a:off x="5119847" y="4075958"/>
            <a:ext cx="28551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2pPr>
            <a:lvl3pPr lvl="2"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3pPr>
            <a:lvl4pPr lvl="3"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4pPr>
            <a:lvl5pPr lvl="4"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5pPr>
            <a:lvl6pPr lvl="5"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6pPr>
            <a:lvl7pPr lvl="6"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7pPr>
            <a:lvl8pPr lvl="7"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8pPr>
            <a:lvl9pPr lvl="8" algn="ctr">
              <a:spcBef>
                <a:spcPts val="0"/>
              </a:spcBef>
              <a:spcAft>
                <a:spcPts val="0"/>
              </a:spcAft>
              <a:buSzPts val="1200"/>
              <a:buFont typeface="Montserrat Alternates"/>
              <a:buNone/>
              <a:defRPr b="1">
                <a:latin typeface="Montserrat Alternates"/>
                <a:ea typeface="Montserrat Alternates"/>
                <a:cs typeface="Montserrat Alternates"/>
                <a:sym typeface="Montserrat Alternates"/>
              </a:defRPr>
            </a:lvl9pPr>
          </a:lstStyle>
          <a:p/>
        </p:txBody>
      </p:sp>
      <p:sp>
        <p:nvSpPr>
          <p:cNvPr id="111" name="Google Shape;111;p13"/>
          <p:cNvSpPr/>
          <p:nvPr>
            <p:ph idx="16" type="pic"/>
          </p:nvPr>
        </p:nvSpPr>
        <p:spPr>
          <a:xfrm>
            <a:off x="0" y="0"/>
            <a:ext cx="3849600" cy="5143500"/>
          </a:xfrm>
          <a:prstGeom prst="rect">
            <a:avLst/>
          </a:prstGeom>
          <a:noFill/>
          <a:ln>
            <a:noFill/>
          </a:ln>
        </p:spPr>
      </p:sp>
      <p:grpSp>
        <p:nvGrpSpPr>
          <p:cNvPr id="112" name="Google Shape;112;p13"/>
          <p:cNvGrpSpPr/>
          <p:nvPr/>
        </p:nvGrpSpPr>
        <p:grpSpPr>
          <a:xfrm>
            <a:off x="3775281" y="247500"/>
            <a:ext cx="5121069" cy="4809800"/>
            <a:chOff x="3775281" y="247500"/>
            <a:chExt cx="5121069" cy="4809800"/>
          </a:xfrm>
        </p:grpSpPr>
        <p:sp>
          <p:nvSpPr>
            <p:cNvPr id="113" name="Google Shape;113;p13"/>
            <p:cNvSpPr/>
            <p:nvPr/>
          </p:nvSpPr>
          <p:spPr>
            <a:xfrm>
              <a:off x="3775281"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sp>
          <p:nvSpPr>
            <p:cNvPr id="114" name="Google Shape;114;p13"/>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5" name="Google Shape;11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16" name="Shape 116"/>
        <p:cNvGrpSpPr/>
        <p:nvPr/>
      </p:nvGrpSpPr>
      <p:grpSpPr>
        <a:xfrm>
          <a:off x="0" y="0"/>
          <a:ext cx="0" cy="0"/>
          <a:chOff x="0" y="0"/>
          <a:chExt cx="0" cy="0"/>
        </a:xfrm>
      </p:grpSpPr>
      <p:sp>
        <p:nvSpPr>
          <p:cNvPr id="117" name="Google Shape;117;p14"/>
          <p:cNvSpPr/>
          <p:nvPr/>
        </p:nvSpPr>
        <p:spPr>
          <a:xfrm flipH="1">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118" name="Google Shape;118;p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19" name="Google Shape;119;p14"/>
          <p:cNvGrpSpPr/>
          <p:nvPr/>
        </p:nvGrpSpPr>
        <p:grpSpPr>
          <a:xfrm flipH="1">
            <a:off x="579125" y="94275"/>
            <a:ext cx="7985752" cy="4963025"/>
            <a:chOff x="579125" y="94275"/>
            <a:chExt cx="7985752" cy="4963025"/>
          </a:xfrm>
        </p:grpSpPr>
        <p:sp>
          <p:nvSpPr>
            <p:cNvPr id="120" name="Google Shape;120;p14"/>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4"/>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 name="Google Shape;1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3" name="Shape 123"/>
        <p:cNvGrpSpPr/>
        <p:nvPr/>
      </p:nvGrpSpPr>
      <p:grpSpPr>
        <a:xfrm>
          <a:off x="0" y="0"/>
          <a:ext cx="0" cy="0"/>
          <a:chOff x="0" y="0"/>
          <a:chExt cx="0" cy="0"/>
        </a:xfrm>
      </p:grpSpPr>
      <p:sp>
        <p:nvSpPr>
          <p:cNvPr id="124" name="Google Shape;124;p15"/>
          <p:cNvSpPr txBox="1"/>
          <p:nvPr>
            <p:ph type="title"/>
          </p:nvPr>
        </p:nvSpPr>
        <p:spPr>
          <a:xfrm>
            <a:off x="4317275" y="539500"/>
            <a:ext cx="3329100" cy="103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25" name="Google Shape;125;p15"/>
          <p:cNvSpPr txBox="1"/>
          <p:nvPr>
            <p:ph idx="1" type="body"/>
          </p:nvPr>
        </p:nvSpPr>
        <p:spPr>
          <a:xfrm>
            <a:off x="4317275" y="1766500"/>
            <a:ext cx="3329100" cy="259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a:lvl1pPr>
            <a:lvl2pPr indent="-304800" lvl="1" marL="914400">
              <a:spcBef>
                <a:spcPts val="0"/>
              </a:spcBef>
              <a:spcAft>
                <a:spcPts val="0"/>
              </a:spcAft>
              <a:buSzPts val="1200"/>
              <a:buAutoNum type="alphaLcPeriod"/>
              <a:defRPr/>
            </a:lvl2pPr>
            <a:lvl3pPr indent="-304800" lvl="2" marL="1371600">
              <a:spcBef>
                <a:spcPts val="0"/>
              </a:spcBef>
              <a:spcAft>
                <a:spcPts val="0"/>
              </a:spcAft>
              <a:buSzPts val="1200"/>
              <a:buAutoNum type="romanLcPeriod"/>
              <a:defRPr/>
            </a:lvl3pPr>
            <a:lvl4pPr indent="-304800" lvl="3" marL="1828800">
              <a:spcBef>
                <a:spcPts val="0"/>
              </a:spcBef>
              <a:spcAft>
                <a:spcPts val="0"/>
              </a:spcAft>
              <a:buSzPts val="1200"/>
              <a:buAutoNum type="arabicPeriod"/>
              <a:defRPr/>
            </a:lvl4pPr>
            <a:lvl5pPr indent="-304800" lvl="4" marL="2286000">
              <a:spcBef>
                <a:spcPts val="0"/>
              </a:spcBef>
              <a:spcAft>
                <a:spcPts val="0"/>
              </a:spcAft>
              <a:buSzPts val="1200"/>
              <a:buAutoNum type="alphaLcPeriod"/>
              <a:defRPr/>
            </a:lvl5pPr>
            <a:lvl6pPr indent="-304800" lvl="5" marL="2743200">
              <a:spcBef>
                <a:spcPts val="0"/>
              </a:spcBef>
              <a:spcAft>
                <a:spcPts val="0"/>
              </a:spcAft>
              <a:buSzPts val="1200"/>
              <a:buAutoNum type="romanLcPeriod"/>
              <a:defRPr/>
            </a:lvl6pPr>
            <a:lvl7pPr indent="-304800" lvl="6" marL="3200400">
              <a:spcBef>
                <a:spcPts val="0"/>
              </a:spcBef>
              <a:spcAft>
                <a:spcPts val="0"/>
              </a:spcAft>
              <a:buSzPts val="1200"/>
              <a:buAutoNum type="arabicPeriod"/>
              <a:defRPr/>
            </a:lvl7pPr>
            <a:lvl8pPr indent="-304800" lvl="7" marL="3657600">
              <a:spcBef>
                <a:spcPts val="0"/>
              </a:spcBef>
              <a:spcAft>
                <a:spcPts val="0"/>
              </a:spcAft>
              <a:buSzPts val="1200"/>
              <a:buAutoNum type="alphaLcPeriod"/>
              <a:defRPr/>
            </a:lvl8pPr>
            <a:lvl9pPr indent="-304800" lvl="8" marL="4114800">
              <a:spcBef>
                <a:spcPts val="0"/>
              </a:spcBef>
              <a:spcAft>
                <a:spcPts val="0"/>
              </a:spcAft>
              <a:buSzPts val="1200"/>
              <a:buAutoNum type="romanLcPeriod"/>
              <a:defRPr/>
            </a:lvl9pPr>
          </a:lstStyle>
          <a:p/>
        </p:txBody>
      </p:sp>
      <p:grpSp>
        <p:nvGrpSpPr>
          <p:cNvPr id="126" name="Google Shape;126;p15"/>
          <p:cNvGrpSpPr/>
          <p:nvPr/>
        </p:nvGrpSpPr>
        <p:grpSpPr>
          <a:xfrm>
            <a:off x="247650" y="94275"/>
            <a:ext cx="8648700" cy="4963025"/>
            <a:chOff x="247650" y="94275"/>
            <a:chExt cx="8648700" cy="4963025"/>
          </a:xfrm>
        </p:grpSpPr>
        <p:sp>
          <p:nvSpPr>
            <p:cNvPr id="127" name="Google Shape;127;p15"/>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128" name="Google Shape;128;p15"/>
            <p:cNvGrpSpPr/>
            <p:nvPr/>
          </p:nvGrpSpPr>
          <p:grpSpPr>
            <a:xfrm flipH="1">
              <a:off x="579125" y="94275"/>
              <a:ext cx="7985752" cy="4963025"/>
              <a:chOff x="579125" y="94275"/>
              <a:chExt cx="7985752" cy="4963025"/>
            </a:xfrm>
          </p:grpSpPr>
          <p:sp>
            <p:nvSpPr>
              <p:cNvPr id="129" name="Google Shape;129;p15"/>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5"/>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1" name="Google Shape;13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2" name="Shape 132"/>
        <p:cNvGrpSpPr/>
        <p:nvPr/>
      </p:nvGrpSpPr>
      <p:grpSpPr>
        <a:xfrm>
          <a:off x="0" y="0"/>
          <a:ext cx="0" cy="0"/>
          <a:chOff x="0" y="0"/>
          <a:chExt cx="0" cy="0"/>
        </a:xfrm>
      </p:grpSpPr>
      <p:sp>
        <p:nvSpPr>
          <p:cNvPr id="133" name="Google Shape;133;p16"/>
          <p:cNvSpPr txBox="1"/>
          <p:nvPr>
            <p:ph idx="1" type="subTitle"/>
          </p:nvPr>
        </p:nvSpPr>
        <p:spPr>
          <a:xfrm>
            <a:off x="722375" y="3852800"/>
            <a:ext cx="4190100" cy="75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34" name="Google Shape;134;p16"/>
          <p:cNvSpPr/>
          <p:nvPr>
            <p:ph idx="2" type="pic"/>
          </p:nvPr>
        </p:nvSpPr>
        <p:spPr>
          <a:xfrm>
            <a:off x="5295901" y="0"/>
            <a:ext cx="3848100" cy="5143500"/>
          </a:xfrm>
          <a:prstGeom prst="rect">
            <a:avLst/>
          </a:prstGeom>
          <a:noFill/>
          <a:ln>
            <a:noFill/>
          </a:ln>
        </p:spPr>
      </p:sp>
      <p:sp>
        <p:nvSpPr>
          <p:cNvPr id="135" name="Google Shape;135;p16"/>
          <p:cNvSpPr/>
          <p:nvPr>
            <p:ph idx="3" type="pic"/>
          </p:nvPr>
        </p:nvSpPr>
        <p:spPr>
          <a:xfrm>
            <a:off x="722375" y="1316600"/>
            <a:ext cx="2188500" cy="2469900"/>
          </a:xfrm>
          <a:prstGeom prst="rect">
            <a:avLst/>
          </a:prstGeom>
          <a:noFill/>
          <a:ln>
            <a:noFill/>
          </a:ln>
        </p:spPr>
      </p:sp>
      <p:sp>
        <p:nvSpPr>
          <p:cNvPr id="136" name="Google Shape;136;p16"/>
          <p:cNvSpPr/>
          <p:nvPr>
            <p:ph idx="4" type="pic"/>
          </p:nvPr>
        </p:nvSpPr>
        <p:spPr>
          <a:xfrm>
            <a:off x="3009149" y="1316600"/>
            <a:ext cx="2188500" cy="2469900"/>
          </a:xfrm>
          <a:prstGeom prst="rect">
            <a:avLst/>
          </a:prstGeom>
          <a:noFill/>
          <a:ln>
            <a:noFill/>
          </a:ln>
        </p:spPr>
      </p:sp>
      <p:sp>
        <p:nvSpPr>
          <p:cNvPr id="137" name="Google Shape;137;p16"/>
          <p:cNvSpPr txBox="1"/>
          <p:nvPr>
            <p:ph type="title"/>
          </p:nvPr>
        </p:nvSpPr>
        <p:spPr>
          <a:xfrm>
            <a:off x="722375" y="539500"/>
            <a:ext cx="4573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grpSp>
        <p:nvGrpSpPr>
          <p:cNvPr id="138" name="Google Shape;138;p16"/>
          <p:cNvGrpSpPr/>
          <p:nvPr/>
        </p:nvGrpSpPr>
        <p:grpSpPr>
          <a:xfrm>
            <a:off x="247506" y="94275"/>
            <a:ext cx="5121069" cy="4801740"/>
            <a:chOff x="247506" y="94275"/>
            <a:chExt cx="5121069" cy="4801740"/>
          </a:xfrm>
        </p:grpSpPr>
        <p:sp>
          <p:nvSpPr>
            <p:cNvPr id="139" name="Google Shape;139;p16"/>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6"/>
            <p:cNvSpPr/>
            <p:nvPr/>
          </p:nvSpPr>
          <p:spPr>
            <a:xfrm flipH="1">
              <a:off x="247506"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grpSp>
      <p:sp>
        <p:nvSpPr>
          <p:cNvPr id="141" name="Google Shape;14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_1_1">
    <p:spTree>
      <p:nvGrpSpPr>
        <p:cNvPr id="142" name="Shape 142"/>
        <p:cNvGrpSpPr/>
        <p:nvPr/>
      </p:nvGrpSpPr>
      <p:grpSpPr>
        <a:xfrm>
          <a:off x="0" y="0"/>
          <a:ext cx="0" cy="0"/>
          <a:chOff x="0" y="0"/>
          <a:chExt cx="0" cy="0"/>
        </a:xfrm>
      </p:grpSpPr>
      <p:sp>
        <p:nvSpPr>
          <p:cNvPr id="143" name="Google Shape;143;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 name="Google Shape;144;p17"/>
          <p:cNvSpPr txBox="1"/>
          <p:nvPr>
            <p:ph idx="1" type="body"/>
          </p:nvPr>
        </p:nvSpPr>
        <p:spPr>
          <a:xfrm>
            <a:off x="722375" y="1187600"/>
            <a:ext cx="3733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5" name="Google Shape;145;p17"/>
          <p:cNvSpPr txBox="1"/>
          <p:nvPr>
            <p:ph idx="2" type="body"/>
          </p:nvPr>
        </p:nvSpPr>
        <p:spPr>
          <a:xfrm>
            <a:off x="4688125" y="1187600"/>
            <a:ext cx="3733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146" name="Google Shape;146;p17"/>
          <p:cNvGrpSpPr/>
          <p:nvPr/>
        </p:nvGrpSpPr>
        <p:grpSpPr>
          <a:xfrm>
            <a:off x="247650" y="94275"/>
            <a:ext cx="8648700" cy="4963025"/>
            <a:chOff x="247650" y="94275"/>
            <a:chExt cx="8648700" cy="4963025"/>
          </a:xfrm>
        </p:grpSpPr>
        <p:sp>
          <p:nvSpPr>
            <p:cNvPr id="147" name="Google Shape;147;p17"/>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148" name="Google Shape;148;p17"/>
            <p:cNvGrpSpPr/>
            <p:nvPr/>
          </p:nvGrpSpPr>
          <p:grpSpPr>
            <a:xfrm>
              <a:off x="579125" y="94275"/>
              <a:ext cx="7985752" cy="4963025"/>
              <a:chOff x="579125" y="94275"/>
              <a:chExt cx="7985752" cy="4963025"/>
            </a:xfrm>
          </p:grpSpPr>
          <p:sp>
            <p:nvSpPr>
              <p:cNvPr id="149" name="Google Shape;149;p17"/>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7"/>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1" name="Google Shape;15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2" name="Shape 152"/>
        <p:cNvGrpSpPr/>
        <p:nvPr/>
      </p:nvGrpSpPr>
      <p:grpSpPr>
        <a:xfrm>
          <a:off x="0" y="0"/>
          <a:ext cx="0" cy="0"/>
          <a:chOff x="0" y="0"/>
          <a:chExt cx="0" cy="0"/>
        </a:xfrm>
      </p:grpSpPr>
      <p:sp>
        <p:nvSpPr>
          <p:cNvPr id="153" name="Google Shape;153;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4" name="Google Shape;154;p18"/>
          <p:cNvSpPr txBox="1"/>
          <p:nvPr>
            <p:ph idx="1" type="subTitle"/>
          </p:nvPr>
        </p:nvSpPr>
        <p:spPr>
          <a:xfrm>
            <a:off x="722375" y="2746700"/>
            <a:ext cx="2286300" cy="1595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55" name="Google Shape;155;p18"/>
          <p:cNvSpPr txBox="1"/>
          <p:nvPr>
            <p:ph idx="2" type="subTitle"/>
          </p:nvPr>
        </p:nvSpPr>
        <p:spPr>
          <a:xfrm>
            <a:off x="3428850" y="2746700"/>
            <a:ext cx="2286300" cy="1595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56" name="Google Shape;156;p18"/>
          <p:cNvSpPr txBox="1"/>
          <p:nvPr>
            <p:ph idx="3" type="subTitle"/>
          </p:nvPr>
        </p:nvSpPr>
        <p:spPr>
          <a:xfrm>
            <a:off x="6135325" y="2746700"/>
            <a:ext cx="2286300" cy="1595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57" name="Google Shape;157;p18"/>
          <p:cNvSpPr txBox="1"/>
          <p:nvPr>
            <p:ph idx="4" type="subTitle"/>
          </p:nvPr>
        </p:nvSpPr>
        <p:spPr>
          <a:xfrm>
            <a:off x="722375" y="2195848"/>
            <a:ext cx="2286300" cy="6579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58" name="Google Shape;158;p18"/>
          <p:cNvSpPr txBox="1"/>
          <p:nvPr>
            <p:ph idx="5" type="subTitle"/>
          </p:nvPr>
        </p:nvSpPr>
        <p:spPr>
          <a:xfrm>
            <a:off x="3428850" y="2195848"/>
            <a:ext cx="2286300" cy="6579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59" name="Google Shape;159;p18"/>
          <p:cNvSpPr txBox="1"/>
          <p:nvPr>
            <p:ph idx="6" type="subTitle"/>
          </p:nvPr>
        </p:nvSpPr>
        <p:spPr>
          <a:xfrm>
            <a:off x="6135324" y="2195848"/>
            <a:ext cx="2286300" cy="6579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grpSp>
        <p:nvGrpSpPr>
          <p:cNvPr id="160" name="Google Shape;160;p18"/>
          <p:cNvGrpSpPr/>
          <p:nvPr/>
        </p:nvGrpSpPr>
        <p:grpSpPr>
          <a:xfrm>
            <a:off x="247650" y="94275"/>
            <a:ext cx="8648700" cy="4963025"/>
            <a:chOff x="247650" y="94275"/>
            <a:chExt cx="8648700" cy="4963025"/>
          </a:xfrm>
        </p:grpSpPr>
        <p:sp>
          <p:nvSpPr>
            <p:cNvPr id="161" name="Google Shape;161;p18"/>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162" name="Google Shape;162;p18"/>
            <p:cNvGrpSpPr/>
            <p:nvPr/>
          </p:nvGrpSpPr>
          <p:grpSpPr>
            <a:xfrm>
              <a:off x="579125" y="94275"/>
              <a:ext cx="7985752" cy="4963025"/>
              <a:chOff x="579125" y="94275"/>
              <a:chExt cx="7985752" cy="4963025"/>
            </a:xfrm>
          </p:grpSpPr>
          <p:sp>
            <p:nvSpPr>
              <p:cNvPr id="163" name="Google Shape;163;p18"/>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8"/>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65" name="Google Shape;16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66" name="Shape 166"/>
        <p:cNvGrpSpPr/>
        <p:nvPr/>
      </p:nvGrpSpPr>
      <p:grpSpPr>
        <a:xfrm>
          <a:off x="0" y="0"/>
          <a:ext cx="0" cy="0"/>
          <a:chOff x="0" y="0"/>
          <a:chExt cx="0" cy="0"/>
        </a:xfrm>
      </p:grpSpPr>
      <p:sp>
        <p:nvSpPr>
          <p:cNvPr id="167" name="Google Shape;167;p1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68" name="Google Shape;168;p19"/>
          <p:cNvSpPr txBox="1"/>
          <p:nvPr>
            <p:ph idx="1" type="subTitle"/>
          </p:nvPr>
        </p:nvSpPr>
        <p:spPr>
          <a:xfrm>
            <a:off x="896708" y="1650925"/>
            <a:ext cx="3525600" cy="1045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69" name="Google Shape;169;p19"/>
          <p:cNvSpPr txBox="1"/>
          <p:nvPr>
            <p:ph idx="2" type="subTitle"/>
          </p:nvPr>
        </p:nvSpPr>
        <p:spPr>
          <a:xfrm>
            <a:off x="4721687" y="1650925"/>
            <a:ext cx="3525600" cy="1045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70" name="Google Shape;170;p19"/>
          <p:cNvSpPr txBox="1"/>
          <p:nvPr>
            <p:ph idx="3" type="subTitle"/>
          </p:nvPr>
        </p:nvSpPr>
        <p:spPr>
          <a:xfrm>
            <a:off x="896708" y="1368375"/>
            <a:ext cx="35256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71" name="Google Shape;171;p19"/>
          <p:cNvSpPr txBox="1"/>
          <p:nvPr>
            <p:ph idx="4" type="subTitle"/>
          </p:nvPr>
        </p:nvSpPr>
        <p:spPr>
          <a:xfrm>
            <a:off x="4721692" y="1368375"/>
            <a:ext cx="35256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72" name="Google Shape;172;p19"/>
          <p:cNvSpPr txBox="1"/>
          <p:nvPr>
            <p:ph idx="5" type="subTitle"/>
          </p:nvPr>
        </p:nvSpPr>
        <p:spPr>
          <a:xfrm>
            <a:off x="896708" y="3368100"/>
            <a:ext cx="3525600" cy="1045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73" name="Google Shape;173;p19"/>
          <p:cNvSpPr txBox="1"/>
          <p:nvPr>
            <p:ph idx="6" type="subTitle"/>
          </p:nvPr>
        </p:nvSpPr>
        <p:spPr>
          <a:xfrm>
            <a:off x="4721687" y="3368100"/>
            <a:ext cx="3525600" cy="1045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74" name="Google Shape;174;p19"/>
          <p:cNvSpPr txBox="1"/>
          <p:nvPr>
            <p:ph idx="7" type="subTitle"/>
          </p:nvPr>
        </p:nvSpPr>
        <p:spPr>
          <a:xfrm>
            <a:off x="896708" y="3085550"/>
            <a:ext cx="35256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75" name="Google Shape;175;p19"/>
          <p:cNvSpPr txBox="1"/>
          <p:nvPr>
            <p:ph idx="8" type="subTitle"/>
          </p:nvPr>
        </p:nvSpPr>
        <p:spPr>
          <a:xfrm>
            <a:off x="4721692" y="3085550"/>
            <a:ext cx="35256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grpSp>
        <p:nvGrpSpPr>
          <p:cNvPr id="176" name="Google Shape;176;p19"/>
          <p:cNvGrpSpPr/>
          <p:nvPr/>
        </p:nvGrpSpPr>
        <p:grpSpPr>
          <a:xfrm>
            <a:off x="247650" y="94275"/>
            <a:ext cx="8648700" cy="4963025"/>
            <a:chOff x="247650" y="94275"/>
            <a:chExt cx="8648700" cy="4963025"/>
          </a:xfrm>
        </p:grpSpPr>
        <p:sp>
          <p:nvSpPr>
            <p:cNvPr id="177" name="Google Shape;177;p19"/>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178" name="Google Shape;178;p19"/>
            <p:cNvGrpSpPr/>
            <p:nvPr/>
          </p:nvGrpSpPr>
          <p:grpSpPr>
            <a:xfrm>
              <a:off x="579125" y="94275"/>
              <a:ext cx="7985752" cy="4963025"/>
              <a:chOff x="579125" y="94275"/>
              <a:chExt cx="7985752" cy="4963025"/>
            </a:xfrm>
          </p:grpSpPr>
          <p:sp>
            <p:nvSpPr>
              <p:cNvPr id="179" name="Google Shape;179;p19"/>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9"/>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1" name="Google Shape;18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2" name="Shape 182"/>
        <p:cNvGrpSpPr/>
        <p:nvPr/>
      </p:nvGrpSpPr>
      <p:grpSpPr>
        <a:xfrm>
          <a:off x="0" y="0"/>
          <a:ext cx="0" cy="0"/>
          <a:chOff x="0" y="0"/>
          <a:chExt cx="0" cy="0"/>
        </a:xfrm>
      </p:grpSpPr>
      <p:sp>
        <p:nvSpPr>
          <p:cNvPr id="183" name="Google Shape;183;p2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4" name="Google Shape;184;p20"/>
          <p:cNvSpPr txBox="1"/>
          <p:nvPr>
            <p:ph idx="1" type="subTitle"/>
          </p:nvPr>
        </p:nvSpPr>
        <p:spPr>
          <a:xfrm>
            <a:off x="722375" y="171800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85" name="Google Shape;185;p20"/>
          <p:cNvSpPr txBox="1"/>
          <p:nvPr>
            <p:ph idx="2" type="subTitle"/>
          </p:nvPr>
        </p:nvSpPr>
        <p:spPr>
          <a:xfrm>
            <a:off x="3312600" y="171800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86" name="Google Shape;186;p20"/>
          <p:cNvSpPr txBox="1"/>
          <p:nvPr>
            <p:ph idx="3" type="subTitle"/>
          </p:nvPr>
        </p:nvSpPr>
        <p:spPr>
          <a:xfrm>
            <a:off x="5902825" y="171800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87" name="Google Shape;187;p20"/>
          <p:cNvSpPr txBox="1"/>
          <p:nvPr>
            <p:ph idx="4" type="subTitle"/>
          </p:nvPr>
        </p:nvSpPr>
        <p:spPr>
          <a:xfrm>
            <a:off x="722375" y="143545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88" name="Google Shape;188;p20"/>
          <p:cNvSpPr txBox="1"/>
          <p:nvPr>
            <p:ph idx="5" type="subTitle"/>
          </p:nvPr>
        </p:nvSpPr>
        <p:spPr>
          <a:xfrm>
            <a:off x="3312600" y="143545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89" name="Google Shape;189;p20"/>
          <p:cNvSpPr txBox="1"/>
          <p:nvPr>
            <p:ph idx="6" type="subTitle"/>
          </p:nvPr>
        </p:nvSpPr>
        <p:spPr>
          <a:xfrm>
            <a:off x="5902825" y="143545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90" name="Google Shape;190;p20"/>
          <p:cNvSpPr txBox="1"/>
          <p:nvPr>
            <p:ph idx="7" type="subTitle"/>
          </p:nvPr>
        </p:nvSpPr>
        <p:spPr>
          <a:xfrm>
            <a:off x="722375" y="342175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91" name="Google Shape;191;p20"/>
          <p:cNvSpPr txBox="1"/>
          <p:nvPr>
            <p:ph idx="8" type="subTitle"/>
          </p:nvPr>
        </p:nvSpPr>
        <p:spPr>
          <a:xfrm>
            <a:off x="3312600" y="342175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92" name="Google Shape;192;p20"/>
          <p:cNvSpPr txBox="1"/>
          <p:nvPr>
            <p:ph idx="9" type="subTitle"/>
          </p:nvPr>
        </p:nvSpPr>
        <p:spPr>
          <a:xfrm>
            <a:off x="5902825" y="3421750"/>
            <a:ext cx="2518800" cy="10323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93" name="Google Shape;193;p20"/>
          <p:cNvSpPr txBox="1"/>
          <p:nvPr>
            <p:ph idx="13" type="subTitle"/>
          </p:nvPr>
        </p:nvSpPr>
        <p:spPr>
          <a:xfrm>
            <a:off x="722375" y="313920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94" name="Google Shape;194;p20"/>
          <p:cNvSpPr txBox="1"/>
          <p:nvPr>
            <p:ph idx="14" type="subTitle"/>
          </p:nvPr>
        </p:nvSpPr>
        <p:spPr>
          <a:xfrm>
            <a:off x="3312600" y="313920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sp>
        <p:nvSpPr>
          <p:cNvPr id="195" name="Google Shape;195;p20"/>
          <p:cNvSpPr txBox="1"/>
          <p:nvPr>
            <p:ph idx="15" type="subTitle"/>
          </p:nvPr>
        </p:nvSpPr>
        <p:spPr>
          <a:xfrm>
            <a:off x="5902825" y="3139200"/>
            <a:ext cx="2518800" cy="389700"/>
          </a:xfrm>
          <a:prstGeom prst="rect">
            <a:avLst/>
          </a:prstGeom>
        </p:spPr>
        <p:txBody>
          <a:bodyPr anchorCtr="0" anchor="b" bIns="91425" lIns="91425" spcFirstLastPara="1" rIns="91425" wrap="square" tIns="91425">
            <a:noAutofit/>
          </a:bodyPr>
          <a:lstStyle>
            <a:lvl1pPr lvl="0">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1pPr>
            <a:lvl2pPr lvl="1"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2pPr>
            <a:lvl3pPr lvl="2"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3pPr>
            <a:lvl4pPr lvl="3"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4pPr>
            <a:lvl5pPr lvl="4"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5pPr>
            <a:lvl6pPr lvl="5"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6pPr>
            <a:lvl7pPr lvl="6"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7pPr>
            <a:lvl8pPr lvl="7"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8pPr>
            <a:lvl9pPr lvl="8" algn="ctr">
              <a:spcBef>
                <a:spcPts val="0"/>
              </a:spcBef>
              <a:spcAft>
                <a:spcPts val="0"/>
              </a:spcAft>
              <a:buSzPts val="1800"/>
              <a:buFont typeface="Montserrat Alternates"/>
              <a:buNone/>
              <a:defRPr b="1" sz="1800">
                <a:latin typeface="Montserrat Alternates"/>
                <a:ea typeface="Montserrat Alternates"/>
                <a:cs typeface="Montserrat Alternates"/>
                <a:sym typeface="Montserrat Alternates"/>
              </a:defRPr>
            </a:lvl9pPr>
          </a:lstStyle>
          <a:p/>
        </p:txBody>
      </p:sp>
      <p:grpSp>
        <p:nvGrpSpPr>
          <p:cNvPr id="196" name="Google Shape;196;p20"/>
          <p:cNvGrpSpPr/>
          <p:nvPr/>
        </p:nvGrpSpPr>
        <p:grpSpPr>
          <a:xfrm>
            <a:off x="247650" y="94275"/>
            <a:ext cx="8648700" cy="4963025"/>
            <a:chOff x="247650" y="94275"/>
            <a:chExt cx="8648700" cy="4963025"/>
          </a:xfrm>
        </p:grpSpPr>
        <p:sp>
          <p:nvSpPr>
            <p:cNvPr id="197" name="Google Shape;197;p20"/>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198" name="Google Shape;198;p20"/>
            <p:cNvGrpSpPr/>
            <p:nvPr/>
          </p:nvGrpSpPr>
          <p:grpSpPr>
            <a:xfrm>
              <a:off x="579125" y="94275"/>
              <a:ext cx="7985752" cy="4963025"/>
              <a:chOff x="579125" y="94275"/>
              <a:chExt cx="7985752" cy="4963025"/>
            </a:xfrm>
          </p:grpSpPr>
          <p:sp>
            <p:nvSpPr>
              <p:cNvPr id="199" name="Google Shape;199;p20"/>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0"/>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01" name="Google Shape;20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flipH="1">
            <a:off x="4342300" y="2354800"/>
            <a:ext cx="3784200" cy="144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flipH="1">
            <a:off x="4437225" y="1360600"/>
            <a:ext cx="1315800" cy="994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 name="Google Shape;19;p3"/>
          <p:cNvSpPr/>
          <p:nvPr>
            <p:ph idx="3" type="pic"/>
          </p:nvPr>
        </p:nvSpPr>
        <p:spPr>
          <a:xfrm>
            <a:off x="0" y="0"/>
            <a:ext cx="3849600" cy="5143500"/>
          </a:xfrm>
          <a:prstGeom prst="rect">
            <a:avLst/>
          </a:prstGeom>
          <a:noFill/>
          <a:ln>
            <a:noFill/>
          </a:ln>
        </p:spPr>
      </p:sp>
      <p:grpSp>
        <p:nvGrpSpPr>
          <p:cNvPr id="20" name="Google Shape;20;p3"/>
          <p:cNvGrpSpPr/>
          <p:nvPr/>
        </p:nvGrpSpPr>
        <p:grpSpPr>
          <a:xfrm>
            <a:off x="3775281" y="247500"/>
            <a:ext cx="5121069" cy="4809800"/>
            <a:chOff x="3775281" y="247500"/>
            <a:chExt cx="5121069" cy="4809800"/>
          </a:xfrm>
        </p:grpSpPr>
        <p:sp>
          <p:nvSpPr>
            <p:cNvPr id="21" name="Google Shape;21;p3"/>
            <p:cNvSpPr/>
            <p:nvPr/>
          </p:nvSpPr>
          <p:spPr>
            <a:xfrm>
              <a:off x="3775281"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sp>
          <p:nvSpPr>
            <p:cNvPr id="22" name="Google Shape;22;p3"/>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02" name="Shape 202"/>
        <p:cNvGrpSpPr/>
        <p:nvPr/>
      </p:nvGrpSpPr>
      <p:grpSpPr>
        <a:xfrm>
          <a:off x="0" y="0"/>
          <a:ext cx="0" cy="0"/>
          <a:chOff x="0" y="0"/>
          <a:chExt cx="0" cy="0"/>
        </a:xfrm>
      </p:grpSpPr>
      <p:sp>
        <p:nvSpPr>
          <p:cNvPr id="203" name="Google Shape;203;p21"/>
          <p:cNvSpPr txBox="1"/>
          <p:nvPr>
            <p:ph idx="1" type="subTitle"/>
          </p:nvPr>
        </p:nvSpPr>
        <p:spPr>
          <a:xfrm>
            <a:off x="722375" y="1235313"/>
            <a:ext cx="3600300" cy="359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204" name="Google Shape;204;p21"/>
          <p:cNvSpPr txBox="1"/>
          <p:nvPr>
            <p:ph hasCustomPrompt="1" type="title"/>
          </p:nvPr>
        </p:nvSpPr>
        <p:spPr>
          <a:xfrm>
            <a:off x="722578" y="748488"/>
            <a:ext cx="3600300" cy="6393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36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205" name="Google Shape;205;p21"/>
          <p:cNvSpPr txBox="1"/>
          <p:nvPr>
            <p:ph idx="2" type="subTitle"/>
          </p:nvPr>
        </p:nvSpPr>
        <p:spPr>
          <a:xfrm>
            <a:off x="722375" y="2635313"/>
            <a:ext cx="3600300" cy="359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206" name="Google Shape;206;p21"/>
          <p:cNvSpPr txBox="1"/>
          <p:nvPr>
            <p:ph hasCustomPrompt="1" idx="3" type="title"/>
          </p:nvPr>
        </p:nvSpPr>
        <p:spPr>
          <a:xfrm>
            <a:off x="722578" y="2148450"/>
            <a:ext cx="3600300" cy="6393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36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207" name="Google Shape;207;p21"/>
          <p:cNvSpPr txBox="1"/>
          <p:nvPr>
            <p:ph idx="4" type="subTitle"/>
          </p:nvPr>
        </p:nvSpPr>
        <p:spPr>
          <a:xfrm>
            <a:off x="722375" y="4035313"/>
            <a:ext cx="3600300" cy="359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208" name="Google Shape;208;p21"/>
          <p:cNvSpPr txBox="1"/>
          <p:nvPr>
            <p:ph hasCustomPrompt="1" idx="5" type="title"/>
          </p:nvPr>
        </p:nvSpPr>
        <p:spPr>
          <a:xfrm>
            <a:off x="722578" y="3548413"/>
            <a:ext cx="3600300" cy="6393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36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r>
              <a:t>xx%</a:t>
            </a:r>
          </a:p>
        </p:txBody>
      </p:sp>
      <p:sp>
        <p:nvSpPr>
          <p:cNvPr id="209" name="Google Shape;209;p21"/>
          <p:cNvSpPr/>
          <p:nvPr>
            <p:ph idx="6" type="pic"/>
          </p:nvPr>
        </p:nvSpPr>
        <p:spPr>
          <a:xfrm>
            <a:off x="5295901" y="0"/>
            <a:ext cx="3848100" cy="5143500"/>
          </a:xfrm>
          <a:prstGeom prst="rect">
            <a:avLst/>
          </a:prstGeom>
          <a:noFill/>
          <a:ln>
            <a:noFill/>
          </a:ln>
        </p:spPr>
      </p:sp>
      <p:grpSp>
        <p:nvGrpSpPr>
          <p:cNvPr id="210" name="Google Shape;210;p21"/>
          <p:cNvGrpSpPr/>
          <p:nvPr/>
        </p:nvGrpSpPr>
        <p:grpSpPr>
          <a:xfrm>
            <a:off x="247506" y="94275"/>
            <a:ext cx="5121069" cy="4801740"/>
            <a:chOff x="247506" y="94275"/>
            <a:chExt cx="5121069" cy="4801740"/>
          </a:xfrm>
        </p:grpSpPr>
        <p:sp>
          <p:nvSpPr>
            <p:cNvPr id="211" name="Google Shape;211;p21"/>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21"/>
            <p:cNvSpPr/>
            <p:nvPr/>
          </p:nvSpPr>
          <p:spPr>
            <a:xfrm flipH="1">
              <a:off x="247506"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grpSp>
      <p:sp>
        <p:nvSpPr>
          <p:cNvPr id="213" name="Google Shape;21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214" name="Shape 214"/>
        <p:cNvGrpSpPr/>
        <p:nvPr/>
      </p:nvGrpSpPr>
      <p:grpSpPr>
        <a:xfrm>
          <a:off x="0" y="0"/>
          <a:ext cx="0" cy="0"/>
          <a:chOff x="0" y="0"/>
          <a:chExt cx="0" cy="0"/>
        </a:xfrm>
      </p:grpSpPr>
      <p:sp>
        <p:nvSpPr>
          <p:cNvPr id="215" name="Google Shape;215;p22"/>
          <p:cNvSpPr txBox="1"/>
          <p:nvPr>
            <p:ph type="ctrTitle"/>
          </p:nvPr>
        </p:nvSpPr>
        <p:spPr>
          <a:xfrm>
            <a:off x="4364275" y="867300"/>
            <a:ext cx="3739200" cy="77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6" name="Google Shape;216;p22"/>
          <p:cNvSpPr txBox="1"/>
          <p:nvPr>
            <p:ph idx="1" type="subTitle"/>
          </p:nvPr>
        </p:nvSpPr>
        <p:spPr>
          <a:xfrm>
            <a:off x="4364275" y="1529425"/>
            <a:ext cx="3739200" cy="107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 name="Google Shape;217;p22"/>
          <p:cNvSpPr/>
          <p:nvPr>
            <p:ph idx="2" type="pic"/>
          </p:nvPr>
        </p:nvSpPr>
        <p:spPr>
          <a:xfrm>
            <a:off x="0" y="0"/>
            <a:ext cx="3849600" cy="5143500"/>
          </a:xfrm>
          <a:prstGeom prst="rect">
            <a:avLst/>
          </a:prstGeom>
          <a:noFill/>
          <a:ln>
            <a:noFill/>
          </a:ln>
        </p:spPr>
      </p:sp>
      <p:grpSp>
        <p:nvGrpSpPr>
          <p:cNvPr id="218" name="Google Shape;218;p22"/>
          <p:cNvGrpSpPr/>
          <p:nvPr/>
        </p:nvGrpSpPr>
        <p:grpSpPr>
          <a:xfrm>
            <a:off x="3775281" y="247500"/>
            <a:ext cx="5121069" cy="4809800"/>
            <a:chOff x="3775281" y="247500"/>
            <a:chExt cx="5121069" cy="4809800"/>
          </a:xfrm>
        </p:grpSpPr>
        <p:sp>
          <p:nvSpPr>
            <p:cNvPr id="219" name="Google Shape;219;p22"/>
            <p:cNvSpPr/>
            <p:nvPr/>
          </p:nvSpPr>
          <p:spPr>
            <a:xfrm>
              <a:off x="3775281"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sp>
          <p:nvSpPr>
            <p:cNvPr id="220" name="Google Shape;220;p22"/>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1" name="Google Shape;221;p22"/>
          <p:cNvSpPr txBox="1"/>
          <p:nvPr/>
        </p:nvSpPr>
        <p:spPr>
          <a:xfrm>
            <a:off x="4364424" y="3464774"/>
            <a:ext cx="3738900" cy="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Mukta"/>
                <a:ea typeface="Mukta"/>
                <a:cs typeface="Mukta"/>
                <a:sym typeface="Mukta"/>
              </a:rPr>
              <a:t>CREDITS: This presentation template was created by </a:t>
            </a:r>
            <a:r>
              <a:rPr b="1" lang="en" sz="1000" u="sng">
                <a:solidFill>
                  <a:schemeClr val="dk1"/>
                </a:solidFill>
                <a:latin typeface="Mukta"/>
                <a:ea typeface="Mukta"/>
                <a:cs typeface="Mukta"/>
                <a:sym typeface="Mukta"/>
                <a:hlinkClick r:id="rId2">
                  <a:extLst>
                    <a:ext uri="{A12FA001-AC4F-418D-AE19-62706E023703}">
                      <ahyp:hlinkClr val="tx"/>
                    </a:ext>
                  </a:extLst>
                </a:hlinkClick>
              </a:rPr>
              <a:t>Slidesgo</a:t>
            </a:r>
            <a:r>
              <a:rPr lang="en" sz="1000">
                <a:solidFill>
                  <a:schemeClr val="dk1"/>
                </a:solidFill>
                <a:latin typeface="Mukta"/>
                <a:ea typeface="Mukta"/>
                <a:cs typeface="Mukta"/>
                <a:sym typeface="Mukta"/>
              </a:rPr>
              <a:t>, including icons by </a:t>
            </a:r>
            <a:r>
              <a:rPr b="1" lang="en" sz="1000" u="sng">
                <a:solidFill>
                  <a:schemeClr val="dk1"/>
                </a:solidFill>
                <a:latin typeface="Mukta"/>
                <a:ea typeface="Mukta"/>
                <a:cs typeface="Mukta"/>
                <a:sym typeface="Mukta"/>
                <a:hlinkClick r:id="rId3">
                  <a:extLst>
                    <a:ext uri="{A12FA001-AC4F-418D-AE19-62706E023703}">
                      <ahyp:hlinkClr val="tx"/>
                    </a:ext>
                  </a:extLst>
                </a:hlinkClick>
              </a:rPr>
              <a:t>Flaticon</a:t>
            </a:r>
            <a:r>
              <a:rPr b="1" lang="en" sz="1000">
                <a:solidFill>
                  <a:schemeClr val="dk1"/>
                </a:solidFill>
                <a:latin typeface="Mukta"/>
                <a:ea typeface="Mukta"/>
                <a:cs typeface="Mukta"/>
                <a:sym typeface="Mukta"/>
              </a:rPr>
              <a:t> &amp; </a:t>
            </a:r>
            <a:r>
              <a:rPr lang="en" sz="1000">
                <a:solidFill>
                  <a:schemeClr val="dk1"/>
                </a:solidFill>
                <a:latin typeface="Mukta"/>
                <a:ea typeface="Mukta"/>
                <a:cs typeface="Mukta"/>
                <a:sym typeface="Mukta"/>
              </a:rPr>
              <a:t>infographics &amp; images by </a:t>
            </a:r>
            <a:r>
              <a:rPr b="1" lang="en" sz="1000" u="sng">
                <a:solidFill>
                  <a:schemeClr val="dk1"/>
                </a:solidFill>
                <a:latin typeface="Mukta"/>
                <a:ea typeface="Mukta"/>
                <a:cs typeface="Mukta"/>
                <a:sym typeface="Mukta"/>
                <a:hlinkClick r:id="rId4">
                  <a:extLst>
                    <a:ext uri="{A12FA001-AC4F-418D-AE19-62706E023703}">
                      <ahyp:hlinkClr val="tx"/>
                    </a:ext>
                  </a:extLst>
                </a:hlinkClick>
              </a:rPr>
              <a:t>Freepik</a:t>
            </a:r>
            <a:endParaRPr b="1" sz="1000" u="sng">
              <a:solidFill>
                <a:schemeClr val="dk1"/>
              </a:solidFill>
              <a:latin typeface="Mukta"/>
              <a:ea typeface="Mukta"/>
              <a:cs typeface="Mukta"/>
              <a:sym typeface="Mukta"/>
            </a:endParaRPr>
          </a:p>
        </p:txBody>
      </p:sp>
      <p:sp>
        <p:nvSpPr>
          <p:cNvPr id="222" name="Google Shape;22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23" name="Shape 223"/>
        <p:cNvGrpSpPr/>
        <p:nvPr/>
      </p:nvGrpSpPr>
      <p:grpSpPr>
        <a:xfrm>
          <a:off x="0" y="0"/>
          <a:ext cx="0" cy="0"/>
          <a:chOff x="0" y="0"/>
          <a:chExt cx="0" cy="0"/>
        </a:xfrm>
      </p:grpSpPr>
      <p:sp>
        <p:nvSpPr>
          <p:cNvPr id="224" name="Google Shape;22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225" name="Shape 225"/>
        <p:cNvGrpSpPr/>
        <p:nvPr/>
      </p:nvGrpSpPr>
      <p:grpSpPr>
        <a:xfrm>
          <a:off x="0" y="0"/>
          <a:ext cx="0" cy="0"/>
          <a:chOff x="0" y="0"/>
          <a:chExt cx="0" cy="0"/>
        </a:xfrm>
      </p:grpSpPr>
      <p:sp>
        <p:nvSpPr>
          <p:cNvPr id="226" name="Google Shape;226;p24"/>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227" name="Google Shape;22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228" name="Shape 228"/>
        <p:cNvGrpSpPr/>
        <p:nvPr/>
      </p:nvGrpSpPr>
      <p:grpSpPr>
        <a:xfrm>
          <a:off x="0" y="0"/>
          <a:ext cx="0" cy="0"/>
          <a:chOff x="0" y="0"/>
          <a:chExt cx="0" cy="0"/>
        </a:xfrm>
      </p:grpSpPr>
      <p:grpSp>
        <p:nvGrpSpPr>
          <p:cNvPr id="229" name="Google Shape;229;p25"/>
          <p:cNvGrpSpPr/>
          <p:nvPr/>
        </p:nvGrpSpPr>
        <p:grpSpPr>
          <a:xfrm>
            <a:off x="247650" y="94275"/>
            <a:ext cx="8648700" cy="4963025"/>
            <a:chOff x="247650" y="94275"/>
            <a:chExt cx="8648700" cy="4963025"/>
          </a:xfrm>
        </p:grpSpPr>
        <p:sp>
          <p:nvSpPr>
            <p:cNvPr id="230" name="Google Shape;230;p25"/>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231" name="Google Shape;231;p25"/>
            <p:cNvGrpSpPr/>
            <p:nvPr/>
          </p:nvGrpSpPr>
          <p:grpSpPr>
            <a:xfrm>
              <a:off x="579125" y="94275"/>
              <a:ext cx="7985752" cy="4963025"/>
              <a:chOff x="579125" y="94275"/>
              <a:chExt cx="7985752" cy="4963025"/>
            </a:xfrm>
          </p:grpSpPr>
          <p:sp>
            <p:nvSpPr>
              <p:cNvPr id="232" name="Google Shape;232;p25"/>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5"/>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34" name="Google Shape;23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_1_1_1">
    <p:spTree>
      <p:nvGrpSpPr>
        <p:cNvPr id="235" name="Shape 235"/>
        <p:cNvGrpSpPr/>
        <p:nvPr/>
      </p:nvGrpSpPr>
      <p:grpSpPr>
        <a:xfrm>
          <a:off x="0" y="0"/>
          <a:ext cx="0" cy="0"/>
          <a:chOff x="0" y="0"/>
          <a:chExt cx="0" cy="0"/>
        </a:xfrm>
      </p:grpSpPr>
      <p:sp>
        <p:nvSpPr>
          <p:cNvPr id="236" name="Google Shape;236;p26"/>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237" name="Google Shape;237;p26"/>
          <p:cNvGrpSpPr/>
          <p:nvPr/>
        </p:nvGrpSpPr>
        <p:grpSpPr>
          <a:xfrm flipH="1" rot="10800000">
            <a:off x="579125" y="94275"/>
            <a:ext cx="7985752" cy="4963025"/>
            <a:chOff x="579125" y="94275"/>
            <a:chExt cx="7985752" cy="4963025"/>
          </a:xfrm>
        </p:grpSpPr>
        <p:sp>
          <p:nvSpPr>
            <p:cNvPr id="238" name="Google Shape;238;p26"/>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6"/>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0" name="Google Shape;24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grpSp>
        <p:nvGrpSpPr>
          <p:cNvPr id="27" name="Google Shape;27;p4"/>
          <p:cNvGrpSpPr/>
          <p:nvPr/>
        </p:nvGrpSpPr>
        <p:grpSpPr>
          <a:xfrm>
            <a:off x="247650" y="94275"/>
            <a:ext cx="8648700" cy="4963025"/>
            <a:chOff x="247650" y="94275"/>
            <a:chExt cx="8648700" cy="4963025"/>
          </a:xfrm>
        </p:grpSpPr>
        <p:sp>
          <p:nvSpPr>
            <p:cNvPr id="28" name="Google Shape;28;p4"/>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29" name="Google Shape;29;p4"/>
            <p:cNvGrpSpPr/>
            <p:nvPr/>
          </p:nvGrpSpPr>
          <p:grpSpPr>
            <a:xfrm flipH="1">
              <a:off x="579125" y="94275"/>
              <a:ext cx="7985752" cy="4963025"/>
              <a:chOff x="579125" y="94275"/>
              <a:chExt cx="7985752" cy="4963025"/>
            </a:xfrm>
          </p:grpSpPr>
          <p:sp>
            <p:nvSpPr>
              <p:cNvPr id="30" name="Google Shape;30;p4"/>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4"/>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subTitle"/>
          </p:nvPr>
        </p:nvSpPr>
        <p:spPr>
          <a:xfrm>
            <a:off x="1339176" y="2821225"/>
            <a:ext cx="2769300" cy="1237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6" name="Google Shape;36;p5"/>
          <p:cNvSpPr txBox="1"/>
          <p:nvPr>
            <p:ph idx="2" type="subTitle"/>
          </p:nvPr>
        </p:nvSpPr>
        <p:spPr>
          <a:xfrm>
            <a:off x="5035524" y="2821225"/>
            <a:ext cx="2769300" cy="1237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7" name="Google Shape;37;p5"/>
          <p:cNvSpPr txBox="1"/>
          <p:nvPr>
            <p:ph idx="3" type="subTitle"/>
          </p:nvPr>
        </p:nvSpPr>
        <p:spPr>
          <a:xfrm>
            <a:off x="1339177" y="2507050"/>
            <a:ext cx="27693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None/>
              <a:defRPr b="1"/>
            </a:lvl2pPr>
            <a:lvl3pPr lvl="2" algn="ctr">
              <a:spcBef>
                <a:spcPts val="0"/>
              </a:spcBef>
              <a:spcAft>
                <a:spcPts val="0"/>
              </a:spcAft>
              <a:buSzPts val="1200"/>
              <a:buNone/>
              <a:defRPr b="1"/>
            </a:lvl3pPr>
            <a:lvl4pPr lvl="3" algn="ctr">
              <a:spcBef>
                <a:spcPts val="0"/>
              </a:spcBef>
              <a:spcAft>
                <a:spcPts val="0"/>
              </a:spcAft>
              <a:buSzPts val="1200"/>
              <a:buNone/>
              <a:defRPr b="1"/>
            </a:lvl4pPr>
            <a:lvl5pPr lvl="4" algn="ctr">
              <a:spcBef>
                <a:spcPts val="0"/>
              </a:spcBef>
              <a:spcAft>
                <a:spcPts val="0"/>
              </a:spcAft>
              <a:buSzPts val="1200"/>
              <a:buNone/>
              <a:defRPr b="1"/>
            </a:lvl5pPr>
            <a:lvl6pPr lvl="5" algn="ctr">
              <a:spcBef>
                <a:spcPts val="0"/>
              </a:spcBef>
              <a:spcAft>
                <a:spcPts val="0"/>
              </a:spcAft>
              <a:buSzPts val="1200"/>
              <a:buNone/>
              <a:defRPr b="1"/>
            </a:lvl6pPr>
            <a:lvl7pPr lvl="6" algn="ctr">
              <a:spcBef>
                <a:spcPts val="0"/>
              </a:spcBef>
              <a:spcAft>
                <a:spcPts val="0"/>
              </a:spcAft>
              <a:buSzPts val="1200"/>
              <a:buNone/>
              <a:defRPr b="1"/>
            </a:lvl7pPr>
            <a:lvl8pPr lvl="7" algn="ctr">
              <a:spcBef>
                <a:spcPts val="0"/>
              </a:spcBef>
              <a:spcAft>
                <a:spcPts val="0"/>
              </a:spcAft>
              <a:buSzPts val="1200"/>
              <a:buNone/>
              <a:defRPr b="1"/>
            </a:lvl8pPr>
            <a:lvl9pPr lvl="8" algn="ctr">
              <a:spcBef>
                <a:spcPts val="0"/>
              </a:spcBef>
              <a:spcAft>
                <a:spcPts val="0"/>
              </a:spcAft>
              <a:buSzPts val="1200"/>
              <a:buNone/>
              <a:defRPr b="1"/>
            </a:lvl9pPr>
          </a:lstStyle>
          <a:p/>
        </p:txBody>
      </p:sp>
      <p:sp>
        <p:nvSpPr>
          <p:cNvPr id="38" name="Google Shape;38;p5"/>
          <p:cNvSpPr txBox="1"/>
          <p:nvPr>
            <p:ph idx="4" type="subTitle"/>
          </p:nvPr>
        </p:nvSpPr>
        <p:spPr>
          <a:xfrm>
            <a:off x="5035522" y="2507050"/>
            <a:ext cx="2769300" cy="411600"/>
          </a:xfrm>
          <a:prstGeom prst="rect">
            <a:avLst/>
          </a:prstGeom>
        </p:spPr>
        <p:txBody>
          <a:bodyPr anchorCtr="0" anchor="b" bIns="91425" lIns="91425" spcFirstLastPara="1" rIns="91425" wrap="square" tIns="91425">
            <a:noAutofit/>
          </a:bodyPr>
          <a:lstStyle>
            <a:lvl1pPr lvl="0">
              <a:spcBef>
                <a:spcPts val="0"/>
              </a:spcBef>
              <a:spcAft>
                <a:spcPts val="0"/>
              </a:spcAft>
              <a:buSzPts val="1200"/>
              <a:buNone/>
              <a:defRPr b="1" sz="1800">
                <a:latin typeface="Montserrat Alternates"/>
                <a:ea typeface="Montserrat Alternates"/>
                <a:cs typeface="Montserrat Alternates"/>
                <a:sym typeface="Montserrat Alternates"/>
              </a:defRPr>
            </a:lvl1pPr>
            <a:lvl2pPr lvl="1" algn="ctr">
              <a:spcBef>
                <a:spcPts val="0"/>
              </a:spcBef>
              <a:spcAft>
                <a:spcPts val="0"/>
              </a:spcAft>
              <a:buSzPts val="1200"/>
              <a:buNone/>
              <a:defRPr b="1"/>
            </a:lvl2pPr>
            <a:lvl3pPr lvl="2" algn="ctr">
              <a:spcBef>
                <a:spcPts val="0"/>
              </a:spcBef>
              <a:spcAft>
                <a:spcPts val="0"/>
              </a:spcAft>
              <a:buSzPts val="1200"/>
              <a:buNone/>
              <a:defRPr b="1"/>
            </a:lvl3pPr>
            <a:lvl4pPr lvl="3" algn="ctr">
              <a:spcBef>
                <a:spcPts val="0"/>
              </a:spcBef>
              <a:spcAft>
                <a:spcPts val="0"/>
              </a:spcAft>
              <a:buSzPts val="1200"/>
              <a:buNone/>
              <a:defRPr b="1"/>
            </a:lvl4pPr>
            <a:lvl5pPr lvl="4" algn="ctr">
              <a:spcBef>
                <a:spcPts val="0"/>
              </a:spcBef>
              <a:spcAft>
                <a:spcPts val="0"/>
              </a:spcAft>
              <a:buSzPts val="1200"/>
              <a:buNone/>
              <a:defRPr b="1"/>
            </a:lvl5pPr>
            <a:lvl6pPr lvl="5" algn="ctr">
              <a:spcBef>
                <a:spcPts val="0"/>
              </a:spcBef>
              <a:spcAft>
                <a:spcPts val="0"/>
              </a:spcAft>
              <a:buSzPts val="1200"/>
              <a:buNone/>
              <a:defRPr b="1"/>
            </a:lvl6pPr>
            <a:lvl7pPr lvl="6" algn="ctr">
              <a:spcBef>
                <a:spcPts val="0"/>
              </a:spcBef>
              <a:spcAft>
                <a:spcPts val="0"/>
              </a:spcAft>
              <a:buSzPts val="1200"/>
              <a:buNone/>
              <a:defRPr b="1"/>
            </a:lvl7pPr>
            <a:lvl8pPr lvl="7" algn="ctr">
              <a:spcBef>
                <a:spcPts val="0"/>
              </a:spcBef>
              <a:spcAft>
                <a:spcPts val="0"/>
              </a:spcAft>
              <a:buSzPts val="1200"/>
              <a:buNone/>
              <a:defRPr b="1"/>
            </a:lvl8pPr>
            <a:lvl9pPr lvl="8" algn="ctr">
              <a:spcBef>
                <a:spcPts val="0"/>
              </a:spcBef>
              <a:spcAft>
                <a:spcPts val="0"/>
              </a:spcAft>
              <a:buSzPts val="1200"/>
              <a:buNone/>
              <a:defRPr b="1"/>
            </a:lvl9pPr>
          </a:lstStyle>
          <a:p/>
        </p:txBody>
      </p:sp>
      <p:grpSp>
        <p:nvGrpSpPr>
          <p:cNvPr id="39" name="Google Shape;39;p5"/>
          <p:cNvGrpSpPr/>
          <p:nvPr/>
        </p:nvGrpSpPr>
        <p:grpSpPr>
          <a:xfrm>
            <a:off x="247650" y="94275"/>
            <a:ext cx="8648700" cy="4963025"/>
            <a:chOff x="247650" y="94275"/>
            <a:chExt cx="8648700" cy="4963025"/>
          </a:xfrm>
        </p:grpSpPr>
        <p:sp>
          <p:nvSpPr>
            <p:cNvPr id="40" name="Google Shape;40;p5"/>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41" name="Google Shape;41;p5"/>
            <p:cNvGrpSpPr/>
            <p:nvPr/>
          </p:nvGrpSpPr>
          <p:grpSpPr>
            <a:xfrm>
              <a:off x="579125" y="94275"/>
              <a:ext cx="7985752" cy="4963025"/>
              <a:chOff x="579125" y="94275"/>
              <a:chExt cx="7985752" cy="4963025"/>
            </a:xfrm>
          </p:grpSpPr>
          <p:sp>
            <p:nvSpPr>
              <p:cNvPr id="42" name="Google Shape;42;p5"/>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5"/>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7" name="Google Shape;47;p6"/>
          <p:cNvGrpSpPr/>
          <p:nvPr/>
        </p:nvGrpSpPr>
        <p:grpSpPr>
          <a:xfrm>
            <a:off x="247650" y="94275"/>
            <a:ext cx="8648700" cy="4963025"/>
            <a:chOff x="247650" y="94275"/>
            <a:chExt cx="8648700" cy="4963025"/>
          </a:xfrm>
        </p:grpSpPr>
        <p:sp>
          <p:nvSpPr>
            <p:cNvPr id="48" name="Google Shape;48;p6"/>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49" name="Google Shape;49;p6"/>
            <p:cNvGrpSpPr/>
            <p:nvPr/>
          </p:nvGrpSpPr>
          <p:grpSpPr>
            <a:xfrm>
              <a:off x="579125" y="94275"/>
              <a:ext cx="7985752" cy="4963025"/>
              <a:chOff x="579125" y="94275"/>
              <a:chExt cx="7985752" cy="4963025"/>
            </a:xfrm>
          </p:grpSpPr>
          <p:sp>
            <p:nvSpPr>
              <p:cNvPr id="50" name="Google Shape;50;p6"/>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6"/>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2" name="Google Shape;5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722375" y="539500"/>
            <a:ext cx="3752100" cy="975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7"/>
          <p:cNvSpPr txBox="1"/>
          <p:nvPr>
            <p:ph idx="1" type="body"/>
          </p:nvPr>
        </p:nvSpPr>
        <p:spPr>
          <a:xfrm>
            <a:off x="722375" y="1993825"/>
            <a:ext cx="3752100" cy="255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a:lvl1pPr>
            <a:lvl2pPr indent="-304800" lvl="1" marL="914400">
              <a:spcBef>
                <a:spcPts val="0"/>
              </a:spcBef>
              <a:spcAft>
                <a:spcPts val="0"/>
              </a:spcAft>
              <a:buSzPts val="1200"/>
              <a:buAutoNum type="alphaLcPeriod"/>
              <a:defRPr/>
            </a:lvl2pPr>
            <a:lvl3pPr indent="-304800" lvl="2" marL="1371600">
              <a:spcBef>
                <a:spcPts val="0"/>
              </a:spcBef>
              <a:spcAft>
                <a:spcPts val="0"/>
              </a:spcAft>
              <a:buSzPts val="1200"/>
              <a:buAutoNum type="romanLcPeriod"/>
              <a:defRPr/>
            </a:lvl3pPr>
            <a:lvl4pPr indent="-304800" lvl="3" marL="1828800">
              <a:spcBef>
                <a:spcPts val="0"/>
              </a:spcBef>
              <a:spcAft>
                <a:spcPts val="0"/>
              </a:spcAft>
              <a:buSzPts val="1200"/>
              <a:buAutoNum type="arabicPeriod"/>
              <a:defRPr/>
            </a:lvl4pPr>
            <a:lvl5pPr indent="-304800" lvl="4" marL="2286000">
              <a:spcBef>
                <a:spcPts val="0"/>
              </a:spcBef>
              <a:spcAft>
                <a:spcPts val="0"/>
              </a:spcAft>
              <a:buSzPts val="1200"/>
              <a:buAutoNum type="alphaLcPeriod"/>
              <a:defRPr/>
            </a:lvl5pPr>
            <a:lvl6pPr indent="-304800" lvl="5" marL="2743200">
              <a:spcBef>
                <a:spcPts val="0"/>
              </a:spcBef>
              <a:spcAft>
                <a:spcPts val="0"/>
              </a:spcAft>
              <a:buSzPts val="1200"/>
              <a:buAutoNum type="romanLcPeriod"/>
              <a:defRPr/>
            </a:lvl6pPr>
            <a:lvl7pPr indent="-304800" lvl="6" marL="3200400">
              <a:spcBef>
                <a:spcPts val="0"/>
              </a:spcBef>
              <a:spcAft>
                <a:spcPts val="0"/>
              </a:spcAft>
              <a:buSzPts val="1200"/>
              <a:buAutoNum type="arabicPeriod"/>
              <a:defRPr/>
            </a:lvl7pPr>
            <a:lvl8pPr indent="-304800" lvl="7" marL="3657600">
              <a:spcBef>
                <a:spcPts val="0"/>
              </a:spcBef>
              <a:spcAft>
                <a:spcPts val="0"/>
              </a:spcAft>
              <a:buSzPts val="1200"/>
              <a:buAutoNum type="alphaLcPeriod"/>
              <a:defRPr/>
            </a:lvl8pPr>
            <a:lvl9pPr indent="-304800" lvl="8" marL="4114800">
              <a:spcBef>
                <a:spcPts val="0"/>
              </a:spcBef>
              <a:spcAft>
                <a:spcPts val="0"/>
              </a:spcAft>
              <a:buSzPts val="1200"/>
              <a:buAutoNum type="romanLcPeriod"/>
              <a:defRPr/>
            </a:lvl9pPr>
          </a:lstStyle>
          <a:p/>
        </p:txBody>
      </p:sp>
      <p:sp>
        <p:nvSpPr>
          <p:cNvPr id="56" name="Google Shape;56;p7"/>
          <p:cNvSpPr/>
          <p:nvPr>
            <p:ph idx="2" type="pic"/>
          </p:nvPr>
        </p:nvSpPr>
        <p:spPr>
          <a:xfrm>
            <a:off x="5294400" y="0"/>
            <a:ext cx="3849600" cy="5143500"/>
          </a:xfrm>
          <a:prstGeom prst="rect">
            <a:avLst/>
          </a:prstGeom>
          <a:noFill/>
          <a:ln>
            <a:noFill/>
          </a:ln>
        </p:spPr>
      </p:sp>
      <p:grpSp>
        <p:nvGrpSpPr>
          <p:cNvPr id="57" name="Google Shape;57;p7"/>
          <p:cNvGrpSpPr/>
          <p:nvPr/>
        </p:nvGrpSpPr>
        <p:grpSpPr>
          <a:xfrm>
            <a:off x="247506" y="94275"/>
            <a:ext cx="5121069" cy="4801740"/>
            <a:chOff x="247506" y="94275"/>
            <a:chExt cx="5121069" cy="4801740"/>
          </a:xfrm>
        </p:grpSpPr>
        <p:sp>
          <p:nvSpPr>
            <p:cNvPr id="58" name="Google Shape;58;p7"/>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7"/>
            <p:cNvSpPr/>
            <p:nvPr/>
          </p:nvSpPr>
          <p:spPr>
            <a:xfrm flipH="1">
              <a:off x="247506" y="247500"/>
              <a:ext cx="5121069" cy="4648515"/>
            </a:xfrm>
            <a:custGeom>
              <a:rect b="b" l="l" r="r" t="t"/>
              <a:pathLst>
                <a:path extrusionOk="0" h="188619" w="170745">
                  <a:moveTo>
                    <a:pt x="470" y="0"/>
                  </a:moveTo>
                  <a:lnTo>
                    <a:pt x="170745" y="0"/>
                  </a:lnTo>
                  <a:lnTo>
                    <a:pt x="170745" y="188619"/>
                  </a:lnTo>
                  <a:lnTo>
                    <a:pt x="0" y="188619"/>
                  </a:lnTo>
                </a:path>
              </a:pathLst>
            </a:custGeom>
            <a:noFill/>
            <a:ln cap="flat" cmpd="sng" w="9525">
              <a:solidFill>
                <a:schemeClr val="dk1"/>
              </a:solidFill>
              <a:prstDash val="solid"/>
              <a:round/>
              <a:headEnd len="med" w="med" type="none"/>
              <a:tailEnd len="med" w="med" type="none"/>
            </a:ln>
          </p:spPr>
        </p:sp>
      </p:grpSp>
      <p:sp>
        <p:nvSpPr>
          <p:cNvPr id="60" name="Google Shape;6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txBox="1"/>
          <p:nvPr>
            <p:ph type="title"/>
          </p:nvPr>
        </p:nvSpPr>
        <p:spPr>
          <a:xfrm>
            <a:off x="1388100" y="1319100"/>
            <a:ext cx="6367800" cy="250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3" name="Google Shape;63;p8"/>
          <p:cNvGrpSpPr/>
          <p:nvPr/>
        </p:nvGrpSpPr>
        <p:grpSpPr>
          <a:xfrm>
            <a:off x="247650" y="94275"/>
            <a:ext cx="8648700" cy="4963025"/>
            <a:chOff x="247650" y="94275"/>
            <a:chExt cx="8648700" cy="4963025"/>
          </a:xfrm>
        </p:grpSpPr>
        <p:sp>
          <p:nvSpPr>
            <p:cNvPr id="64" name="Google Shape;64;p8"/>
            <p:cNvSpPr/>
            <p:nvPr/>
          </p:nvSpPr>
          <p:spPr>
            <a:xfrm flipH="1">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65" name="Google Shape;65;p8"/>
            <p:cNvGrpSpPr/>
            <p:nvPr/>
          </p:nvGrpSpPr>
          <p:grpSpPr>
            <a:xfrm flipH="1">
              <a:off x="579125" y="94275"/>
              <a:ext cx="7985752" cy="4963025"/>
              <a:chOff x="579125" y="94275"/>
              <a:chExt cx="7985752" cy="4963025"/>
            </a:xfrm>
          </p:grpSpPr>
          <p:sp>
            <p:nvSpPr>
              <p:cNvPr id="66" name="Google Shape;66;p8"/>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8"/>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8" name="Google Shape;6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txBox="1"/>
          <p:nvPr>
            <p:ph type="title"/>
          </p:nvPr>
        </p:nvSpPr>
        <p:spPr>
          <a:xfrm>
            <a:off x="2549400" y="1511400"/>
            <a:ext cx="4045200" cy="885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1" name="Google Shape;71;p9"/>
          <p:cNvSpPr txBox="1"/>
          <p:nvPr>
            <p:ph idx="1" type="subTitle"/>
          </p:nvPr>
        </p:nvSpPr>
        <p:spPr>
          <a:xfrm>
            <a:off x="2549400" y="239700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p:txBody>
      </p:sp>
      <p:grpSp>
        <p:nvGrpSpPr>
          <p:cNvPr id="72" name="Google Shape;72;p9"/>
          <p:cNvGrpSpPr/>
          <p:nvPr/>
        </p:nvGrpSpPr>
        <p:grpSpPr>
          <a:xfrm>
            <a:off x="247650" y="94275"/>
            <a:ext cx="8648700" cy="4963025"/>
            <a:chOff x="247650" y="94275"/>
            <a:chExt cx="8648700" cy="4963025"/>
          </a:xfrm>
        </p:grpSpPr>
        <p:sp>
          <p:nvSpPr>
            <p:cNvPr id="73" name="Google Shape;73;p9"/>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74" name="Google Shape;74;p9"/>
            <p:cNvGrpSpPr/>
            <p:nvPr/>
          </p:nvGrpSpPr>
          <p:grpSpPr>
            <a:xfrm>
              <a:off x="579125" y="94275"/>
              <a:ext cx="7985752" cy="4963025"/>
              <a:chOff x="579125" y="94275"/>
              <a:chExt cx="7985752" cy="4963025"/>
            </a:xfrm>
          </p:grpSpPr>
          <p:sp>
            <p:nvSpPr>
              <p:cNvPr id="75" name="Google Shape;75;p9"/>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9"/>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grpSp>
        <p:nvGrpSpPr>
          <p:cNvPr id="80" name="Google Shape;80;p10"/>
          <p:cNvGrpSpPr/>
          <p:nvPr/>
        </p:nvGrpSpPr>
        <p:grpSpPr>
          <a:xfrm>
            <a:off x="247650" y="94275"/>
            <a:ext cx="8648700" cy="4963025"/>
            <a:chOff x="247650" y="94275"/>
            <a:chExt cx="8648700" cy="4963025"/>
          </a:xfrm>
        </p:grpSpPr>
        <p:sp>
          <p:nvSpPr>
            <p:cNvPr id="81" name="Google Shape;81;p10"/>
            <p:cNvSpPr/>
            <p:nvPr/>
          </p:nvSpPr>
          <p:spPr>
            <a:xfrm>
              <a:off x="247650" y="247500"/>
              <a:ext cx="8648700" cy="46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82" name="Google Shape;82;p10"/>
            <p:cNvGrpSpPr/>
            <p:nvPr/>
          </p:nvGrpSpPr>
          <p:grpSpPr>
            <a:xfrm flipH="1">
              <a:off x="579125" y="94275"/>
              <a:ext cx="7985752" cy="4963025"/>
              <a:chOff x="579125" y="94275"/>
              <a:chExt cx="7985752" cy="4963025"/>
            </a:xfrm>
          </p:grpSpPr>
          <p:sp>
            <p:nvSpPr>
              <p:cNvPr id="83" name="Google Shape;83;p10"/>
              <p:cNvSpPr/>
              <p:nvPr/>
            </p:nvSpPr>
            <p:spPr>
              <a:xfrm>
                <a:off x="827837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0"/>
              <p:cNvSpPr/>
              <p:nvPr/>
            </p:nvSpPr>
            <p:spPr>
              <a:xfrm>
                <a:off x="57912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5" name="Google Shape;8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1pPr>
            <a:lvl2pPr lvl="1">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2pPr>
            <a:lvl3pPr lvl="2">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3pPr>
            <a:lvl4pPr lvl="3">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4pPr>
            <a:lvl5pPr lvl="4">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5pPr>
            <a:lvl6pPr lvl="5">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6pPr>
            <a:lvl7pPr lvl="6">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7pPr>
            <a:lvl8pPr lvl="7">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8pPr>
            <a:lvl9pPr lvl="8">
              <a:spcBef>
                <a:spcPts val="0"/>
              </a:spcBef>
              <a:spcAft>
                <a:spcPts val="0"/>
              </a:spcAft>
              <a:buClr>
                <a:schemeClr val="dk1"/>
              </a:buClr>
              <a:buSzPts val="2800"/>
              <a:buFont typeface="Montserrat Alternates"/>
              <a:buNone/>
              <a:defRPr b="1" sz="2800">
                <a:solidFill>
                  <a:schemeClr val="dk1"/>
                </a:solidFill>
                <a:latin typeface="Montserrat Alternates"/>
                <a:ea typeface="Montserrat Alternates"/>
                <a:cs typeface="Montserrat Alternates"/>
                <a:sym typeface="Montserrat Alternates"/>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1pPr>
            <a:lvl2pPr indent="-304800" lvl="1" marL="9144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2pPr>
            <a:lvl3pPr indent="-304800" lvl="2" marL="13716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3pPr>
            <a:lvl4pPr indent="-304800" lvl="3" marL="18288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4pPr>
            <a:lvl5pPr indent="-304800" lvl="4" marL="22860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5pPr>
            <a:lvl6pPr indent="-304800" lvl="5" marL="27432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6pPr>
            <a:lvl7pPr indent="-304800" lvl="6" marL="32004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7pPr>
            <a:lvl8pPr indent="-304800" lvl="7" marL="36576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8pPr>
            <a:lvl9pPr indent="-304800" lvl="8" marL="4114800">
              <a:lnSpc>
                <a:spcPct val="100000"/>
              </a:lnSpc>
              <a:spcBef>
                <a:spcPts val="0"/>
              </a:spcBef>
              <a:spcAft>
                <a:spcPts val="0"/>
              </a:spcAft>
              <a:buClr>
                <a:schemeClr val="dk1"/>
              </a:buClr>
              <a:buSzPts val="1200"/>
              <a:buFont typeface="Mukta"/>
              <a:buChar char="■"/>
              <a:defRPr sz="1200">
                <a:solidFill>
                  <a:schemeClr val="dk1"/>
                </a:solidFill>
                <a:latin typeface="Mukta"/>
                <a:ea typeface="Mukta"/>
                <a:cs typeface="Mukta"/>
                <a:sym typeface="Mukta"/>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kta"/>
                <a:ea typeface="Mukta"/>
                <a:cs typeface="Mukta"/>
                <a:sym typeface="Mukta"/>
              </a:defRPr>
            </a:lvl1pPr>
            <a:lvl2pPr lvl="1" algn="r">
              <a:buNone/>
              <a:defRPr sz="1300">
                <a:solidFill>
                  <a:schemeClr val="dk1"/>
                </a:solidFill>
                <a:latin typeface="Mukta"/>
                <a:ea typeface="Mukta"/>
                <a:cs typeface="Mukta"/>
                <a:sym typeface="Mukta"/>
              </a:defRPr>
            </a:lvl2pPr>
            <a:lvl3pPr lvl="2" algn="r">
              <a:buNone/>
              <a:defRPr sz="1300">
                <a:solidFill>
                  <a:schemeClr val="dk1"/>
                </a:solidFill>
                <a:latin typeface="Mukta"/>
                <a:ea typeface="Mukta"/>
                <a:cs typeface="Mukta"/>
                <a:sym typeface="Mukta"/>
              </a:defRPr>
            </a:lvl3pPr>
            <a:lvl4pPr lvl="3" algn="r">
              <a:buNone/>
              <a:defRPr sz="1300">
                <a:solidFill>
                  <a:schemeClr val="dk1"/>
                </a:solidFill>
                <a:latin typeface="Mukta"/>
                <a:ea typeface="Mukta"/>
                <a:cs typeface="Mukta"/>
                <a:sym typeface="Mukta"/>
              </a:defRPr>
            </a:lvl4pPr>
            <a:lvl5pPr lvl="4" algn="r">
              <a:buNone/>
              <a:defRPr sz="1300">
                <a:solidFill>
                  <a:schemeClr val="dk1"/>
                </a:solidFill>
                <a:latin typeface="Mukta"/>
                <a:ea typeface="Mukta"/>
                <a:cs typeface="Mukta"/>
                <a:sym typeface="Mukta"/>
              </a:defRPr>
            </a:lvl5pPr>
            <a:lvl6pPr lvl="5" algn="r">
              <a:buNone/>
              <a:defRPr sz="1300">
                <a:solidFill>
                  <a:schemeClr val="dk1"/>
                </a:solidFill>
                <a:latin typeface="Mukta"/>
                <a:ea typeface="Mukta"/>
                <a:cs typeface="Mukta"/>
                <a:sym typeface="Mukta"/>
              </a:defRPr>
            </a:lvl6pPr>
            <a:lvl7pPr lvl="6" algn="r">
              <a:buNone/>
              <a:defRPr sz="1300">
                <a:solidFill>
                  <a:schemeClr val="dk1"/>
                </a:solidFill>
                <a:latin typeface="Mukta"/>
                <a:ea typeface="Mukta"/>
                <a:cs typeface="Mukta"/>
                <a:sym typeface="Mukta"/>
              </a:defRPr>
            </a:lvl7pPr>
            <a:lvl8pPr lvl="7" algn="r">
              <a:buNone/>
              <a:defRPr sz="1300">
                <a:solidFill>
                  <a:schemeClr val="dk1"/>
                </a:solidFill>
                <a:latin typeface="Mukta"/>
                <a:ea typeface="Mukta"/>
                <a:cs typeface="Mukta"/>
                <a:sym typeface="Mukta"/>
              </a:defRPr>
            </a:lvl8pPr>
            <a:lvl9pPr lvl="8" algn="r">
              <a:buNone/>
              <a:defRPr sz="1300">
                <a:solidFill>
                  <a:schemeClr val="dk1"/>
                </a:solidFill>
                <a:latin typeface="Mukta"/>
                <a:ea typeface="Mukta"/>
                <a:cs typeface="Mukta"/>
                <a:sym typeface="Muk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18.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27.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1.jpg"/><Relationship Id="rId9" Type="http://schemas.openxmlformats.org/officeDocument/2006/relationships/image" Target="../media/image62.png"/><Relationship Id="rId5" Type="http://schemas.openxmlformats.org/officeDocument/2006/relationships/image" Target="../media/image23.jpg"/><Relationship Id="rId6" Type="http://schemas.openxmlformats.org/officeDocument/2006/relationships/image" Target="../media/image60.png"/><Relationship Id="rId7" Type="http://schemas.openxmlformats.org/officeDocument/2006/relationships/image" Target="../media/image17.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www.distilledspirits.org/wp-content/uploads/2024/02/2023-TequilaMezcal-in-the-U.S.-Fact-Sheet-NEW1.pdf" TargetMode="External"/><Relationship Id="rId4" Type="http://schemas.openxmlformats.org/officeDocument/2006/relationships/hyperlink" Target="https://www.grandviewresearch.com/industry-analysis/tequila-market-report" TargetMode="External"/><Relationship Id="rId5" Type="http://schemas.openxmlformats.org/officeDocument/2006/relationships/hyperlink" Target="https://www.thedrinksbusiness.com/2020/01/12-celebrities-with-their-own-tequila-bran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pic>
        <p:nvPicPr>
          <p:cNvPr id="245" name="Google Shape;245;p27"/>
          <p:cNvPicPr preferRelativeResize="0"/>
          <p:nvPr>
            <p:ph idx="2" type="pic"/>
          </p:nvPr>
        </p:nvPicPr>
        <p:blipFill rotWithShape="1">
          <a:blip r:embed="rId3">
            <a:alphaModFix/>
          </a:blip>
          <a:srcRect b="0" l="10593" r="19623" t="37853"/>
          <a:stretch/>
        </p:blipFill>
        <p:spPr>
          <a:xfrm>
            <a:off x="5295900" y="247500"/>
            <a:ext cx="3848100" cy="4659676"/>
          </a:xfrm>
          <a:prstGeom prst="rect">
            <a:avLst/>
          </a:prstGeom>
        </p:spPr>
      </p:pic>
      <p:sp>
        <p:nvSpPr>
          <p:cNvPr id="246" name="Google Shape;246;p27"/>
          <p:cNvSpPr txBox="1"/>
          <p:nvPr>
            <p:ph type="ctrTitle"/>
          </p:nvPr>
        </p:nvSpPr>
        <p:spPr>
          <a:xfrm flipH="1">
            <a:off x="651520" y="483900"/>
            <a:ext cx="3984900" cy="18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400">
                <a:latin typeface="Playfair Display Black"/>
                <a:ea typeface="Playfair Display Black"/>
                <a:cs typeface="Playfair Display Black"/>
                <a:sym typeface="Playfair Display Black"/>
              </a:rPr>
              <a:t>Total Wine</a:t>
            </a:r>
            <a:endParaRPr b="0" sz="4400">
              <a:latin typeface="Playfair Display Black"/>
              <a:ea typeface="Playfair Display Black"/>
              <a:cs typeface="Playfair Display Black"/>
              <a:sym typeface="Playfair Display Black"/>
            </a:endParaRPr>
          </a:p>
          <a:p>
            <a:pPr indent="0" lvl="0" marL="0" rtl="0" algn="l">
              <a:spcBef>
                <a:spcPts val="0"/>
              </a:spcBef>
              <a:spcAft>
                <a:spcPts val="0"/>
              </a:spcAft>
              <a:buNone/>
            </a:pPr>
            <a:r>
              <a:rPr b="0" lang="en" sz="3200">
                <a:latin typeface="Playfair Display"/>
                <a:ea typeface="Playfair Display"/>
                <a:cs typeface="Playfair Display"/>
                <a:sym typeface="Playfair Display"/>
              </a:rPr>
              <a:t>Tequila Product Assortment</a:t>
            </a:r>
            <a:endParaRPr b="0" sz="3200">
              <a:latin typeface="Playfair Display"/>
              <a:ea typeface="Playfair Display"/>
              <a:cs typeface="Playfair Display"/>
              <a:sym typeface="Playfair Display"/>
            </a:endParaRPr>
          </a:p>
        </p:txBody>
      </p:sp>
      <p:grpSp>
        <p:nvGrpSpPr>
          <p:cNvPr id="247" name="Google Shape;247;p27"/>
          <p:cNvGrpSpPr/>
          <p:nvPr/>
        </p:nvGrpSpPr>
        <p:grpSpPr>
          <a:xfrm>
            <a:off x="5283675" y="247492"/>
            <a:ext cx="3926700" cy="4809808"/>
            <a:chOff x="5283675" y="247492"/>
            <a:chExt cx="3926700" cy="4809808"/>
          </a:xfrm>
        </p:grpSpPr>
        <p:sp>
          <p:nvSpPr>
            <p:cNvPr id="248" name="Google Shape;248;p27"/>
            <p:cNvSpPr/>
            <p:nvPr/>
          </p:nvSpPr>
          <p:spPr>
            <a:xfrm>
              <a:off x="8278375" y="4740252"/>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 name="Google Shape;249;p27"/>
            <p:cNvGrpSpPr/>
            <p:nvPr/>
          </p:nvGrpSpPr>
          <p:grpSpPr>
            <a:xfrm>
              <a:off x="5283675" y="247492"/>
              <a:ext cx="3926700" cy="4648515"/>
              <a:chOff x="5283682" y="223425"/>
              <a:chExt cx="3926700" cy="4715475"/>
            </a:xfrm>
          </p:grpSpPr>
          <p:cxnSp>
            <p:nvCxnSpPr>
              <p:cNvPr id="250" name="Google Shape;250;p27"/>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251" name="Google Shape;251;p27"/>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252" name="Google Shape;252;p27"/>
          <p:cNvSpPr txBox="1"/>
          <p:nvPr/>
        </p:nvSpPr>
        <p:spPr>
          <a:xfrm>
            <a:off x="183250" y="4227200"/>
            <a:ext cx="3787500" cy="515700"/>
          </a:xfrm>
          <a:prstGeom prst="rect">
            <a:avLst/>
          </a:prstGeom>
          <a:noFill/>
          <a:ln>
            <a:noFill/>
          </a:ln>
        </p:spPr>
        <p:txBody>
          <a:bodyPr anchorCtr="0" anchor="t" bIns="91425" lIns="91425" spcFirstLastPara="1" rIns="91425" wrap="square" tIns="91425">
            <a:spAutoFit/>
          </a:bodyPr>
          <a:lstStyle/>
          <a:p>
            <a:pPr indent="-228600" lvl="0" marL="457200" rtl="0" algn="ctr">
              <a:lnSpc>
                <a:spcPct val="115000"/>
              </a:lnSpc>
              <a:spcBef>
                <a:spcPts val="0"/>
              </a:spcBef>
              <a:spcAft>
                <a:spcPts val="0"/>
              </a:spcAft>
              <a:buClr>
                <a:srgbClr val="2D3B45"/>
              </a:buClr>
              <a:buSzPts val="1000"/>
              <a:buNone/>
            </a:pPr>
            <a:r>
              <a:rPr lang="en" sz="1000">
                <a:solidFill>
                  <a:srgbClr val="2D3B45"/>
                </a:solidFill>
              </a:rPr>
              <a:t>Donovan Downie | Joanna Kwok | Sameera Jampala </a:t>
            </a:r>
            <a:endParaRPr sz="1000">
              <a:solidFill>
                <a:srgbClr val="2D3B45"/>
              </a:solidFill>
            </a:endParaRPr>
          </a:p>
          <a:p>
            <a:pPr indent="-228600" lvl="0" marL="457200" rtl="0" algn="ctr">
              <a:lnSpc>
                <a:spcPct val="115000"/>
              </a:lnSpc>
              <a:spcBef>
                <a:spcPts val="0"/>
              </a:spcBef>
              <a:spcAft>
                <a:spcPts val="0"/>
              </a:spcAft>
              <a:buClr>
                <a:srgbClr val="2D3B45"/>
              </a:buClr>
              <a:buSzPts val="1000"/>
              <a:buNone/>
            </a:pPr>
            <a:r>
              <a:rPr lang="en" sz="1000">
                <a:solidFill>
                  <a:srgbClr val="2D3B45"/>
                </a:solidFill>
              </a:rPr>
              <a:t>Srishti Gupta | Tarunika Gurram | Valerie Markel</a:t>
            </a:r>
            <a:endParaRPr sz="1000"/>
          </a:p>
        </p:txBody>
      </p:sp>
      <p:sp>
        <p:nvSpPr>
          <p:cNvPr id="253" name="Google Shape;253;p27"/>
          <p:cNvSpPr txBox="1"/>
          <p:nvPr/>
        </p:nvSpPr>
        <p:spPr>
          <a:xfrm>
            <a:off x="598650" y="3885675"/>
            <a:ext cx="3445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51C75"/>
                </a:solidFill>
              </a:rPr>
              <a:t>The Brains Behind the Barrel</a:t>
            </a:r>
            <a:endParaRPr b="1" sz="1800">
              <a:solidFill>
                <a:srgbClr val="351C7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36"/>
          <p:cNvGrpSpPr/>
          <p:nvPr/>
        </p:nvGrpSpPr>
        <p:grpSpPr>
          <a:xfrm>
            <a:off x="241200" y="1190000"/>
            <a:ext cx="3305700" cy="3482825"/>
            <a:chOff x="241200" y="1190000"/>
            <a:chExt cx="3305700" cy="3482825"/>
          </a:xfrm>
        </p:grpSpPr>
        <p:sp>
          <p:nvSpPr>
            <p:cNvPr id="394" name="Google Shape;394;p36"/>
            <p:cNvSpPr/>
            <p:nvPr/>
          </p:nvSpPr>
          <p:spPr>
            <a:xfrm>
              <a:off x="241200" y="1190000"/>
              <a:ext cx="3305700" cy="669000"/>
            </a:xfrm>
            <a:prstGeom prst="homePlate">
              <a:avLst>
                <a:gd fmla="val 50000" name="adj"/>
              </a:avLst>
            </a:prstGeom>
            <a:solidFill>
              <a:srgbClr val="29968E"/>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B5E3D8"/>
                  </a:solidFill>
                  <a:latin typeface="Playfair Display"/>
                  <a:ea typeface="Playfair Display"/>
                  <a:cs typeface="Playfair Display"/>
                  <a:sym typeface="Playfair Display"/>
                </a:rPr>
                <a:t>Predictive Model</a:t>
              </a:r>
              <a:endParaRPr b="1" sz="2000">
                <a:solidFill>
                  <a:srgbClr val="B5E3D8"/>
                </a:solidFill>
                <a:latin typeface="Playfair Display"/>
                <a:ea typeface="Playfair Display"/>
                <a:cs typeface="Playfair Display"/>
                <a:sym typeface="Playfair Display"/>
              </a:endParaRPr>
            </a:p>
          </p:txBody>
        </p:sp>
        <p:sp>
          <p:nvSpPr>
            <p:cNvPr id="395" name="Google Shape;395;p36"/>
            <p:cNvSpPr txBox="1"/>
            <p:nvPr/>
          </p:nvSpPr>
          <p:spPr>
            <a:xfrm>
              <a:off x="655361" y="2057125"/>
              <a:ext cx="2236200" cy="2615700"/>
            </a:xfrm>
            <a:prstGeom prst="rect">
              <a:avLst/>
            </a:prstGeom>
            <a:solidFill>
              <a:srgbClr val="B5E3D8">
                <a:alpha val="50629"/>
              </a:srgbClr>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fair Display"/>
                  <a:ea typeface="Playfair Display"/>
                  <a:cs typeface="Playfair Display"/>
                  <a:sym typeface="Playfair Display"/>
                </a:rPr>
                <a:t>Use </a:t>
              </a:r>
              <a:r>
                <a:rPr lang="en" sz="2000">
                  <a:solidFill>
                    <a:schemeClr val="dk1"/>
                  </a:solidFill>
                  <a:latin typeface="Playfair Display"/>
                  <a:ea typeface="Playfair Display"/>
                  <a:cs typeface="Playfair Display"/>
                  <a:sym typeface="Playfair Display"/>
                </a:rPr>
                <a:t>historical tequila sales data, store-level attributes, tequila trends, &amp; surrounding demographic information.</a:t>
              </a:r>
              <a:endParaRPr sz="2000">
                <a:latin typeface="Playfair Display"/>
                <a:ea typeface="Playfair Display"/>
                <a:cs typeface="Playfair Display"/>
                <a:sym typeface="Playfair Display"/>
              </a:endParaRPr>
            </a:p>
          </p:txBody>
        </p:sp>
      </p:grpSp>
      <p:grpSp>
        <p:nvGrpSpPr>
          <p:cNvPr id="396" name="Google Shape;396;p36"/>
          <p:cNvGrpSpPr/>
          <p:nvPr/>
        </p:nvGrpSpPr>
        <p:grpSpPr>
          <a:xfrm>
            <a:off x="5632049" y="1189775"/>
            <a:ext cx="3226363" cy="3483050"/>
            <a:chOff x="5632317" y="1189775"/>
            <a:chExt cx="3305700" cy="3483050"/>
          </a:xfrm>
        </p:grpSpPr>
        <p:sp>
          <p:nvSpPr>
            <p:cNvPr id="397" name="Google Shape;397;p36"/>
            <p:cNvSpPr/>
            <p:nvPr/>
          </p:nvSpPr>
          <p:spPr>
            <a:xfrm>
              <a:off x="5632317" y="1189775"/>
              <a:ext cx="3305700" cy="669000"/>
            </a:xfrm>
            <a:prstGeom prst="chevron">
              <a:avLst>
                <a:gd fmla="val 50000" name="adj"/>
              </a:avLst>
            </a:prstGeom>
            <a:solidFill>
              <a:srgbClr val="DEF2ED"/>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29968E"/>
                  </a:solidFill>
                  <a:latin typeface="Playfair Display"/>
                  <a:ea typeface="Playfair Display"/>
                  <a:cs typeface="Playfair Display"/>
                  <a:sym typeface="Playfair Display"/>
                </a:rPr>
                <a:t> One Specific Tequila Assortment </a:t>
              </a:r>
              <a:endParaRPr b="1" sz="2000">
                <a:solidFill>
                  <a:srgbClr val="29968E"/>
                </a:solidFill>
                <a:latin typeface="Playfair Display"/>
                <a:ea typeface="Playfair Display"/>
                <a:cs typeface="Playfair Display"/>
                <a:sym typeface="Playfair Display"/>
              </a:endParaRPr>
            </a:p>
          </p:txBody>
        </p:sp>
        <p:sp>
          <p:nvSpPr>
            <p:cNvPr id="398" name="Google Shape;398;p36"/>
            <p:cNvSpPr txBox="1"/>
            <p:nvPr/>
          </p:nvSpPr>
          <p:spPr>
            <a:xfrm>
              <a:off x="6167063" y="2057125"/>
              <a:ext cx="2236200" cy="2615700"/>
            </a:xfrm>
            <a:prstGeom prst="rect">
              <a:avLst/>
            </a:prstGeom>
            <a:solidFill>
              <a:srgbClr val="B5E3D8">
                <a:alpha val="50629"/>
              </a:srgbClr>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fair Display"/>
                  <a:ea typeface="Playfair Display"/>
                  <a:cs typeface="Playfair Display"/>
                  <a:sym typeface="Playfair Display"/>
                </a:rPr>
                <a:t>Pick an underrated tequila &amp; forecast its demand in each store.</a:t>
              </a:r>
              <a:endParaRPr sz="2000">
                <a:latin typeface="Playfair Display"/>
                <a:ea typeface="Playfair Display"/>
                <a:cs typeface="Playfair Display"/>
                <a:sym typeface="Playfair Display"/>
              </a:endParaRPr>
            </a:p>
          </p:txBody>
        </p:sp>
      </p:grpSp>
      <p:sp>
        <p:nvSpPr>
          <p:cNvPr id="399" name="Google Shape;39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0" name="Google Shape;400;p36"/>
          <p:cNvGrpSpPr/>
          <p:nvPr/>
        </p:nvGrpSpPr>
        <p:grpSpPr>
          <a:xfrm>
            <a:off x="2944200" y="1189775"/>
            <a:ext cx="3152100" cy="3483050"/>
            <a:chOff x="2944200" y="1189775"/>
            <a:chExt cx="3152100" cy="3483050"/>
          </a:xfrm>
        </p:grpSpPr>
        <p:sp>
          <p:nvSpPr>
            <p:cNvPr id="401" name="Google Shape;401;p36"/>
            <p:cNvSpPr/>
            <p:nvPr/>
          </p:nvSpPr>
          <p:spPr>
            <a:xfrm>
              <a:off x="2944200" y="1189775"/>
              <a:ext cx="3152100" cy="669000"/>
            </a:xfrm>
            <a:prstGeom prst="chevron">
              <a:avLst>
                <a:gd fmla="val 50000" name="adj"/>
              </a:avLst>
            </a:prstGeom>
            <a:solidFill>
              <a:srgbClr val="62B9B3"/>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B5E3D8"/>
                  </a:solidFill>
                  <a:latin typeface="Playfair Display"/>
                  <a:ea typeface="Playfair Display"/>
                  <a:cs typeface="Playfair Display"/>
                  <a:sym typeface="Playfair Display"/>
                </a:rPr>
                <a:t>Store Assortment </a:t>
              </a:r>
              <a:r>
                <a:rPr b="1" lang="en" sz="2000">
                  <a:solidFill>
                    <a:srgbClr val="B5E3D8"/>
                  </a:solidFill>
                  <a:latin typeface="Playfair Display"/>
                  <a:ea typeface="Playfair Display"/>
                  <a:cs typeface="Playfair Display"/>
                  <a:sym typeface="Playfair Display"/>
                </a:rPr>
                <a:t>Recommendation</a:t>
              </a:r>
              <a:endParaRPr b="1" sz="2000">
                <a:solidFill>
                  <a:srgbClr val="B5E3D8"/>
                </a:solidFill>
                <a:latin typeface="Playfair Display"/>
                <a:ea typeface="Playfair Display"/>
                <a:cs typeface="Playfair Display"/>
                <a:sym typeface="Playfair Display"/>
              </a:endParaRPr>
            </a:p>
          </p:txBody>
        </p:sp>
        <p:sp>
          <p:nvSpPr>
            <p:cNvPr id="402" name="Google Shape;402;p36"/>
            <p:cNvSpPr txBox="1"/>
            <p:nvPr/>
          </p:nvSpPr>
          <p:spPr>
            <a:xfrm>
              <a:off x="3478949" y="2057125"/>
              <a:ext cx="2236200" cy="2615700"/>
            </a:xfrm>
            <a:prstGeom prst="rect">
              <a:avLst/>
            </a:prstGeom>
            <a:solidFill>
              <a:srgbClr val="B5E3D8">
                <a:alpha val="50629"/>
              </a:srgbClr>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fair Display"/>
                  <a:ea typeface="Playfair Display"/>
                  <a:cs typeface="Playfair Display"/>
                  <a:sym typeface="Playfair Display"/>
                </a:rPr>
                <a:t>Pick a specific store &amp; determine its best tequila product assortment.</a:t>
              </a:r>
              <a:endParaRPr sz="2000">
                <a:latin typeface="Playfair Display"/>
                <a:ea typeface="Playfair Display"/>
                <a:cs typeface="Playfair Display"/>
                <a:sym typeface="Playfair Display"/>
              </a:endParaRPr>
            </a:p>
          </p:txBody>
        </p:sp>
      </p:grpSp>
      <p:sp>
        <p:nvSpPr>
          <p:cNvPr id="403" name="Google Shape;403;p36"/>
          <p:cNvSpPr txBox="1"/>
          <p:nvPr/>
        </p:nvSpPr>
        <p:spPr>
          <a:xfrm>
            <a:off x="241200" y="260625"/>
            <a:ext cx="8617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dk1"/>
                </a:solidFill>
                <a:latin typeface="Playfair Display Black"/>
                <a:ea typeface="Playfair Display Black"/>
                <a:cs typeface="Playfair Display Black"/>
                <a:sym typeface="Playfair Display Black"/>
              </a:rPr>
              <a:t>Project </a:t>
            </a:r>
            <a:r>
              <a:rPr lang="en" sz="3200">
                <a:solidFill>
                  <a:schemeClr val="dk1"/>
                </a:solidFill>
                <a:latin typeface="Playfair Display Black"/>
                <a:ea typeface="Playfair Display Black"/>
                <a:cs typeface="Playfair Display Black"/>
                <a:sym typeface="Playfair Display Black"/>
              </a:rPr>
              <a:t>Objectives</a:t>
            </a:r>
            <a:endParaRPr sz="600">
              <a:latin typeface="Playfair Display Black"/>
              <a:ea typeface="Playfair Display Black"/>
              <a:cs typeface="Playfair Display Black"/>
              <a:sym typeface="Playfair Display Black"/>
            </a:endParaRPr>
          </a:p>
        </p:txBody>
      </p:sp>
      <p:pic>
        <p:nvPicPr>
          <p:cNvPr id="404" name="Google Shape;404;p36"/>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7"/>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410" name="Google Shape;410;p37"/>
          <p:cNvSpPr txBox="1"/>
          <p:nvPr>
            <p:ph type="title"/>
          </p:nvPr>
        </p:nvSpPr>
        <p:spPr>
          <a:xfrm flipH="1">
            <a:off x="4342375" y="2354800"/>
            <a:ext cx="4214400" cy="1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Data Considerations</a:t>
            </a:r>
            <a:endParaRPr sz="4000">
              <a:solidFill>
                <a:srgbClr val="191919"/>
              </a:solidFill>
              <a:latin typeface="Playfair Display"/>
              <a:ea typeface="Playfair Display"/>
              <a:cs typeface="Playfair Display"/>
              <a:sym typeface="Playfair Display"/>
            </a:endParaRPr>
          </a:p>
        </p:txBody>
      </p:sp>
      <p:sp>
        <p:nvSpPr>
          <p:cNvPr id="411" name="Google Shape;411;p37"/>
          <p:cNvSpPr txBox="1"/>
          <p:nvPr>
            <p:ph idx="2" type="title"/>
          </p:nvPr>
        </p:nvSpPr>
        <p:spPr>
          <a:xfrm flipH="1">
            <a:off x="4437225" y="1360600"/>
            <a:ext cx="1315800" cy="9942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02</a:t>
            </a:r>
            <a:endParaRPr>
              <a:solidFill>
                <a:schemeClr val="accent6"/>
              </a:solidFill>
            </a:endParaRPr>
          </a:p>
        </p:txBody>
      </p:sp>
      <p:grpSp>
        <p:nvGrpSpPr>
          <p:cNvPr id="412" name="Google Shape;412;p37"/>
          <p:cNvGrpSpPr/>
          <p:nvPr/>
        </p:nvGrpSpPr>
        <p:grpSpPr>
          <a:xfrm>
            <a:off x="-66519" y="94275"/>
            <a:ext cx="3926700" cy="4801733"/>
            <a:chOff x="-66519" y="94275"/>
            <a:chExt cx="3926700" cy="4801733"/>
          </a:xfrm>
        </p:grpSpPr>
        <p:sp>
          <p:nvSpPr>
            <p:cNvPr id="413" name="Google Shape;413;p37"/>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4" name="Google Shape;414;p37"/>
            <p:cNvGrpSpPr/>
            <p:nvPr/>
          </p:nvGrpSpPr>
          <p:grpSpPr>
            <a:xfrm flipH="1">
              <a:off x="-66519" y="247492"/>
              <a:ext cx="3926700" cy="4648515"/>
              <a:chOff x="5283682" y="223425"/>
              <a:chExt cx="3926700" cy="4715475"/>
            </a:xfrm>
          </p:grpSpPr>
          <p:cxnSp>
            <p:nvCxnSpPr>
              <p:cNvPr id="415" name="Google Shape;415;p37"/>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416" name="Google Shape;416;p37"/>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417" name="Google Shape;41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283200" y="213925"/>
            <a:ext cx="86199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Data Source</a:t>
            </a:r>
            <a:endParaRPr b="0" sz="3200">
              <a:latin typeface="Playfair Display Black"/>
              <a:ea typeface="Playfair Display Black"/>
              <a:cs typeface="Playfair Display Black"/>
              <a:sym typeface="Playfair Display Black"/>
            </a:endParaRPr>
          </a:p>
        </p:txBody>
      </p:sp>
      <p:sp>
        <p:nvSpPr>
          <p:cNvPr id="423" name="Google Shape;42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38"/>
          <p:cNvSpPr txBox="1"/>
          <p:nvPr>
            <p:ph idx="4294967295" type="subTitle"/>
          </p:nvPr>
        </p:nvSpPr>
        <p:spPr>
          <a:xfrm>
            <a:off x="6364775" y="1807925"/>
            <a:ext cx="2443800" cy="3062400"/>
          </a:xfrm>
          <a:prstGeom prst="rect">
            <a:avLst/>
          </a:prstGeom>
          <a:solidFill>
            <a:srgbClr val="29968E"/>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Tequila (Internal Sales)</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94423 rows</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1914 unique item codes</a:t>
            </a:r>
            <a:endParaRPr sz="1300">
              <a:solidFill>
                <a:schemeClr val="accent3"/>
              </a:solidFill>
              <a:latin typeface="Playfair Display"/>
              <a:ea typeface="Playfair Display"/>
              <a:cs typeface="Playfair Display"/>
              <a:sym typeface="Playfair Display"/>
            </a:endParaRPr>
          </a:p>
          <a:p>
            <a:pPr indent="-311150" lvl="0" marL="45720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Tequila (External Data)</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18733 rows</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8 columns.</a:t>
            </a:r>
            <a:endParaRPr sz="1300">
              <a:solidFill>
                <a:schemeClr val="accent3"/>
              </a:solidFill>
              <a:latin typeface="Playfair Display"/>
              <a:ea typeface="Playfair Display"/>
              <a:cs typeface="Playfair Display"/>
              <a:sym typeface="Playfair Display"/>
            </a:endParaRPr>
          </a:p>
          <a:p>
            <a:pPr indent="-311150" lvl="0" marL="45720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Store Information </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269 rows</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35 columns.</a:t>
            </a:r>
            <a:endParaRPr sz="1300">
              <a:solidFill>
                <a:schemeClr val="accent3"/>
              </a:solidFill>
              <a:latin typeface="Playfair Display"/>
              <a:ea typeface="Playfair Display"/>
              <a:cs typeface="Playfair Display"/>
              <a:sym typeface="Playfair Display"/>
            </a:endParaRPr>
          </a:p>
          <a:p>
            <a:pPr indent="-311150" lvl="0" marL="45720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Merged on Item Code and State</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94423 rows</a:t>
            </a:r>
            <a:endParaRPr sz="1300">
              <a:solidFill>
                <a:schemeClr val="accent3"/>
              </a:solidFill>
              <a:latin typeface="Playfair Display"/>
              <a:ea typeface="Playfair Display"/>
              <a:cs typeface="Playfair Display"/>
              <a:sym typeface="Playfair Display"/>
            </a:endParaRPr>
          </a:p>
          <a:p>
            <a:pPr indent="-311150" lvl="1" marL="628650" rtl="0" algn="l">
              <a:spcBef>
                <a:spcPts val="0"/>
              </a:spcBef>
              <a:spcAft>
                <a:spcPts val="0"/>
              </a:spcAft>
              <a:buClr>
                <a:schemeClr val="accent3"/>
              </a:buClr>
              <a:buSzPts val="1300"/>
              <a:buFont typeface="Playfair Display"/>
              <a:buChar char="➢"/>
            </a:pPr>
            <a:r>
              <a:rPr lang="en" sz="1300">
                <a:solidFill>
                  <a:schemeClr val="accent3"/>
                </a:solidFill>
                <a:latin typeface="Playfair Display"/>
                <a:ea typeface="Playfair Display"/>
                <a:cs typeface="Playfair Display"/>
                <a:sym typeface="Playfair Display"/>
              </a:rPr>
              <a:t>30 variables.</a:t>
            </a:r>
            <a:endParaRPr sz="1300">
              <a:solidFill>
                <a:schemeClr val="accent3"/>
              </a:solidFill>
              <a:latin typeface="Playfair Display"/>
              <a:ea typeface="Playfair Display"/>
              <a:cs typeface="Playfair Display"/>
              <a:sym typeface="Playfair Display"/>
            </a:endParaRPr>
          </a:p>
        </p:txBody>
      </p:sp>
      <p:sp>
        <p:nvSpPr>
          <p:cNvPr id="425" name="Google Shape;425;p38"/>
          <p:cNvSpPr txBox="1"/>
          <p:nvPr>
            <p:ph idx="4294967295" type="subTitle"/>
          </p:nvPr>
        </p:nvSpPr>
        <p:spPr>
          <a:xfrm>
            <a:off x="6364850" y="1096475"/>
            <a:ext cx="2443800" cy="621300"/>
          </a:xfrm>
          <a:prstGeom prst="rect">
            <a:avLst/>
          </a:prstGeom>
          <a:solidFill>
            <a:srgbClr val="29968E"/>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solidFill>
                  <a:schemeClr val="accent3"/>
                </a:solidFill>
                <a:latin typeface="Playfair Display"/>
                <a:ea typeface="Playfair Display"/>
                <a:cs typeface="Playfair Display"/>
                <a:sym typeface="Playfair Display"/>
              </a:rPr>
              <a:t>Data Volume </a:t>
            </a:r>
            <a:br>
              <a:rPr b="1" lang="en" sz="1500">
                <a:solidFill>
                  <a:schemeClr val="accent3"/>
                </a:solidFill>
                <a:latin typeface="Playfair Display"/>
                <a:ea typeface="Playfair Display"/>
                <a:cs typeface="Playfair Display"/>
                <a:sym typeface="Playfair Display"/>
              </a:rPr>
            </a:br>
            <a:r>
              <a:rPr b="1" lang="en" sz="1500">
                <a:solidFill>
                  <a:schemeClr val="accent3"/>
                </a:solidFill>
                <a:latin typeface="Playfair Display"/>
                <a:ea typeface="Playfair Display"/>
                <a:cs typeface="Playfair Display"/>
                <a:sym typeface="Playfair Display"/>
              </a:rPr>
              <a:t>Summary</a:t>
            </a:r>
            <a:endParaRPr b="1" sz="1500">
              <a:solidFill>
                <a:schemeClr val="accent3"/>
              </a:solidFill>
              <a:latin typeface="Playfair Display"/>
              <a:ea typeface="Playfair Display"/>
              <a:cs typeface="Playfair Display"/>
              <a:sym typeface="Playfair Display"/>
            </a:endParaRPr>
          </a:p>
        </p:txBody>
      </p:sp>
      <p:sp>
        <p:nvSpPr>
          <p:cNvPr id="426" name="Google Shape;426;p38"/>
          <p:cNvSpPr txBox="1"/>
          <p:nvPr>
            <p:ph idx="4294967295" type="subTitle"/>
          </p:nvPr>
        </p:nvSpPr>
        <p:spPr>
          <a:xfrm>
            <a:off x="328900" y="1096475"/>
            <a:ext cx="5868000" cy="621300"/>
          </a:xfrm>
          <a:prstGeom prst="rect">
            <a:avLst/>
          </a:prstGeom>
          <a:solidFill>
            <a:srgbClr val="29968E"/>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3"/>
                </a:solidFill>
                <a:latin typeface="Playfair Display"/>
                <a:ea typeface="Playfair Display"/>
                <a:cs typeface="Playfair Display"/>
                <a:sym typeface="Playfair Display"/>
              </a:rPr>
              <a:t>Primary source of data: TW internal, external demographics, &amp; other stores total sales</a:t>
            </a:r>
            <a:endParaRPr b="1" sz="1500">
              <a:solidFill>
                <a:schemeClr val="accent3"/>
              </a:solidFill>
              <a:latin typeface="Playfair Display"/>
              <a:ea typeface="Playfair Display"/>
              <a:cs typeface="Playfair Display"/>
              <a:sym typeface="Playfair Display"/>
            </a:endParaRPr>
          </a:p>
        </p:txBody>
      </p:sp>
      <p:pic>
        <p:nvPicPr>
          <p:cNvPr id="427" name="Google Shape;427;p38"/>
          <p:cNvPicPr preferRelativeResize="0"/>
          <p:nvPr/>
        </p:nvPicPr>
        <p:blipFill rotWithShape="1">
          <a:blip r:embed="rId3">
            <a:alphaModFix/>
          </a:blip>
          <a:srcRect b="18427" l="0" r="33975" t="0"/>
          <a:stretch/>
        </p:blipFill>
        <p:spPr>
          <a:xfrm>
            <a:off x="328900" y="1854575"/>
            <a:ext cx="5868052" cy="2969100"/>
          </a:xfrm>
          <a:prstGeom prst="rect">
            <a:avLst/>
          </a:prstGeom>
          <a:noFill/>
          <a:ln cap="flat" cmpd="sng" w="28575">
            <a:solidFill>
              <a:srgbClr val="1D7E75"/>
            </a:solidFill>
            <a:prstDash val="solid"/>
            <a:round/>
            <a:headEnd len="sm" w="sm" type="none"/>
            <a:tailEnd len="sm" w="sm" type="none"/>
          </a:ln>
        </p:spPr>
      </p:pic>
      <p:pic>
        <p:nvPicPr>
          <p:cNvPr id="428" name="Google Shape;428;p38"/>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9"/>
          <p:cNvSpPr txBox="1"/>
          <p:nvPr>
            <p:ph type="title"/>
          </p:nvPr>
        </p:nvSpPr>
        <p:spPr>
          <a:xfrm>
            <a:off x="268925" y="230750"/>
            <a:ext cx="8634300" cy="5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Data Highlights</a:t>
            </a:r>
            <a:endParaRPr b="0" sz="3200">
              <a:latin typeface="Playfair Display Black"/>
              <a:ea typeface="Playfair Display Black"/>
              <a:cs typeface="Playfair Display Black"/>
              <a:sym typeface="Playfair Display Black"/>
            </a:endParaRPr>
          </a:p>
        </p:txBody>
      </p:sp>
      <p:sp>
        <p:nvSpPr>
          <p:cNvPr id="434" name="Google Shape;434;p39"/>
          <p:cNvSpPr txBox="1"/>
          <p:nvPr>
            <p:ph idx="4" type="subTitle"/>
          </p:nvPr>
        </p:nvSpPr>
        <p:spPr>
          <a:xfrm>
            <a:off x="367450" y="885625"/>
            <a:ext cx="4268100" cy="486000"/>
          </a:xfrm>
          <a:prstGeom prst="rect">
            <a:avLst/>
          </a:prstGeom>
          <a:solidFill>
            <a:srgbClr val="B5E3D8">
              <a:alpha val="50629"/>
            </a:srgbClr>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355600" lvl="0" marL="457200" rtl="0" algn="l">
              <a:spcBef>
                <a:spcPts val="0"/>
              </a:spcBef>
              <a:spcAft>
                <a:spcPts val="0"/>
              </a:spcAft>
              <a:buClr>
                <a:srgbClr val="29968E"/>
              </a:buClr>
              <a:buSzPts val="2000"/>
              <a:buFont typeface="Playfair Display"/>
              <a:buChar char="➔"/>
            </a:pPr>
            <a:r>
              <a:rPr lang="en" sz="2000">
                <a:solidFill>
                  <a:srgbClr val="29968E"/>
                </a:solidFill>
                <a:latin typeface="Playfair Display"/>
                <a:ea typeface="Playfair Display"/>
                <a:cs typeface="Playfair Display"/>
                <a:sym typeface="Playfair Display"/>
              </a:rPr>
              <a:t>Additional Data Sources</a:t>
            </a:r>
            <a:endParaRPr sz="2000">
              <a:solidFill>
                <a:srgbClr val="29968E"/>
              </a:solidFill>
              <a:latin typeface="Playfair Display"/>
              <a:ea typeface="Playfair Display"/>
              <a:cs typeface="Playfair Display"/>
              <a:sym typeface="Playfair Display"/>
            </a:endParaRPr>
          </a:p>
        </p:txBody>
      </p:sp>
      <p:sp>
        <p:nvSpPr>
          <p:cNvPr id="435" name="Google Shape;43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39"/>
          <p:cNvPicPr preferRelativeResize="0"/>
          <p:nvPr/>
        </p:nvPicPr>
        <p:blipFill rotWithShape="1">
          <a:blip r:embed="rId3">
            <a:alphaModFix/>
          </a:blip>
          <a:srcRect b="0" l="5911" r="6507" t="36487"/>
          <a:stretch/>
        </p:blipFill>
        <p:spPr>
          <a:xfrm>
            <a:off x="4858525" y="1453775"/>
            <a:ext cx="3875625" cy="2235950"/>
          </a:xfrm>
          <a:prstGeom prst="rect">
            <a:avLst/>
          </a:prstGeom>
          <a:noFill/>
          <a:ln cap="flat" cmpd="sng" w="28575">
            <a:solidFill>
              <a:srgbClr val="249C91"/>
            </a:solidFill>
            <a:prstDash val="solid"/>
            <a:round/>
            <a:headEnd len="sm" w="sm" type="none"/>
            <a:tailEnd len="sm" w="sm" type="none"/>
          </a:ln>
        </p:spPr>
      </p:pic>
      <p:sp>
        <p:nvSpPr>
          <p:cNvPr id="437" name="Google Shape;437;p39"/>
          <p:cNvSpPr/>
          <p:nvPr/>
        </p:nvSpPr>
        <p:spPr>
          <a:xfrm>
            <a:off x="7477575" y="2565000"/>
            <a:ext cx="1158900" cy="244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438" name="Google Shape;438;p39"/>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
        <p:nvSpPr>
          <p:cNvPr id="439" name="Google Shape;439;p39"/>
          <p:cNvSpPr txBox="1"/>
          <p:nvPr/>
        </p:nvSpPr>
        <p:spPr>
          <a:xfrm>
            <a:off x="250625" y="1592575"/>
            <a:ext cx="4384800" cy="1533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Alternates"/>
              <a:buChar char="●"/>
            </a:pPr>
            <a:r>
              <a:rPr lang="en" sz="1500">
                <a:solidFill>
                  <a:schemeClr val="dk1"/>
                </a:solidFill>
                <a:latin typeface="Playfair Display SemiBold"/>
                <a:ea typeface="Playfair Display SemiBold"/>
                <a:cs typeface="Playfair Display SemiBold"/>
                <a:sym typeface="Playfair Display SemiBold"/>
              </a:rPr>
              <a:t>Scraped </a:t>
            </a:r>
            <a:r>
              <a:rPr lang="en" sz="1500">
                <a:solidFill>
                  <a:srgbClr val="29968E"/>
                </a:solidFill>
                <a:highlight>
                  <a:srgbClr val="B5E3D8"/>
                </a:highlight>
                <a:latin typeface="Playfair Display SemiBold"/>
                <a:ea typeface="Playfair Display SemiBold"/>
                <a:cs typeface="Playfair Display SemiBold"/>
                <a:sym typeface="Playfair Display SemiBold"/>
              </a:rPr>
              <a:t>Spirits Style</a:t>
            </a:r>
            <a:r>
              <a:rPr lang="en" sz="1500">
                <a:solidFill>
                  <a:schemeClr val="dk1"/>
                </a:solidFill>
                <a:latin typeface="Playfair Display SemiBold"/>
                <a:ea typeface="Playfair Display SemiBold"/>
                <a:cs typeface="Playfair Display SemiBold"/>
                <a:sym typeface="Playfair Display SemiBold"/>
              </a:rPr>
              <a:t> of tequila products from the Total Wine website</a:t>
            </a:r>
            <a:endParaRPr sz="1500">
              <a:solidFill>
                <a:schemeClr val="dk1"/>
              </a:solidFill>
              <a:latin typeface="Playfair Display SemiBold"/>
              <a:ea typeface="Playfair Display SemiBold"/>
              <a:cs typeface="Playfair Display SemiBold"/>
              <a:sym typeface="Playfair Display SemiBold"/>
            </a:endParaRPr>
          </a:p>
          <a:p>
            <a:pPr indent="-323850" lvl="1" marL="914400" rtl="0" algn="ctr">
              <a:spcBef>
                <a:spcPts val="0"/>
              </a:spcBef>
              <a:spcAft>
                <a:spcPts val="0"/>
              </a:spcAft>
              <a:buClr>
                <a:schemeClr val="dk1"/>
              </a:buClr>
              <a:buSzPts val="1500"/>
              <a:buFont typeface="Playfair Display SemiBold"/>
              <a:buChar char="○"/>
            </a:pPr>
            <a:r>
              <a:rPr lang="en" sz="1500">
                <a:solidFill>
                  <a:schemeClr val="dk1"/>
                </a:solidFill>
                <a:latin typeface="Playfair Display SemiBold"/>
                <a:ea typeface="Playfair Display SemiBold"/>
                <a:cs typeface="Playfair Display SemiBold"/>
                <a:sym typeface="Playfair Display SemiBold"/>
              </a:rPr>
              <a:t>Categorize: Blanco/Silver, Reposado, Anejo, Mezcal, Cristalino, Gold, Other</a:t>
            </a:r>
            <a:endParaRPr sz="1500">
              <a:solidFill>
                <a:schemeClr val="dk1"/>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1300">
              <a:solidFill>
                <a:schemeClr val="dk1"/>
              </a:solidFill>
              <a:latin typeface="Mukta"/>
              <a:ea typeface="Mukta"/>
              <a:cs typeface="Mukta"/>
              <a:sym typeface="Mukta"/>
            </a:endParaRPr>
          </a:p>
        </p:txBody>
      </p:sp>
      <p:sp>
        <p:nvSpPr>
          <p:cNvPr id="440" name="Google Shape;440;p39"/>
          <p:cNvSpPr txBox="1"/>
          <p:nvPr/>
        </p:nvSpPr>
        <p:spPr>
          <a:xfrm>
            <a:off x="268925" y="3914800"/>
            <a:ext cx="8634300" cy="83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chemeClr val="dk1"/>
              </a:solidFill>
              <a:latin typeface="Playfair Display SemiBold"/>
              <a:ea typeface="Playfair Display SemiBold"/>
              <a:cs typeface="Playfair Display SemiBold"/>
              <a:sym typeface="Playfair Display SemiBold"/>
            </a:endParaRPr>
          </a:p>
          <a:p>
            <a:pPr indent="-323850" lvl="0" marL="457200" rtl="0" algn="l">
              <a:spcBef>
                <a:spcPts val="0"/>
              </a:spcBef>
              <a:spcAft>
                <a:spcPts val="0"/>
              </a:spcAft>
              <a:buClr>
                <a:schemeClr val="dk1"/>
              </a:buClr>
              <a:buSzPts val="1500"/>
              <a:buFont typeface="Playfair Display"/>
              <a:buChar char="●"/>
            </a:pPr>
            <a:r>
              <a:rPr lang="en" sz="1500">
                <a:solidFill>
                  <a:srgbClr val="29968E"/>
                </a:solidFill>
                <a:highlight>
                  <a:srgbClr val="B5E3D8"/>
                </a:highlight>
                <a:latin typeface="Playfair Display SemiBold"/>
                <a:ea typeface="Playfair Display SemiBold"/>
                <a:cs typeface="Playfair Display SemiBold"/>
                <a:sym typeface="Playfair Display SemiBold"/>
              </a:rPr>
              <a:t>Celebrity brand tequila:  </a:t>
            </a:r>
            <a:r>
              <a:rPr lang="en" sz="1500">
                <a:solidFill>
                  <a:schemeClr val="dk1"/>
                </a:solidFill>
                <a:latin typeface="Playfair Display SemiBold"/>
                <a:ea typeface="Playfair Display SemiBold"/>
                <a:cs typeface="Playfair Display SemiBold"/>
                <a:sym typeface="Playfair Display SemiBold"/>
              </a:rPr>
              <a:t>is categorized as a binary variable—either 1 for celebrity-owned brands or 0 for others.</a:t>
            </a:r>
            <a:endParaRPr sz="1200">
              <a:solidFill>
                <a:schemeClr val="dk1"/>
              </a:solidFill>
              <a:latin typeface="Mukta"/>
              <a:ea typeface="Mukta"/>
              <a:cs typeface="Mukta"/>
              <a:sym typeface="Mukta"/>
            </a:endParaRPr>
          </a:p>
        </p:txBody>
      </p:sp>
      <p:sp>
        <p:nvSpPr>
          <p:cNvPr id="441" name="Google Shape;441;p39"/>
          <p:cNvSpPr txBox="1"/>
          <p:nvPr/>
        </p:nvSpPr>
        <p:spPr>
          <a:xfrm>
            <a:off x="268925" y="2967925"/>
            <a:ext cx="39852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Playfair Display"/>
              <a:buChar char="●"/>
            </a:pPr>
            <a:r>
              <a:rPr lang="en" sz="1500">
                <a:solidFill>
                  <a:srgbClr val="29968E"/>
                </a:solidFill>
                <a:highlight>
                  <a:srgbClr val="B5E3D8"/>
                </a:highlight>
                <a:latin typeface="Playfair Display SemiBold"/>
                <a:ea typeface="Playfair Display SemiBold"/>
                <a:cs typeface="Playfair Display SemiBold"/>
                <a:sym typeface="Playfair Display SemiBold"/>
              </a:rPr>
              <a:t>Google search trends:</a:t>
            </a:r>
            <a:endParaRPr sz="1500">
              <a:solidFill>
                <a:schemeClr val="dk1"/>
              </a:solidFill>
              <a:latin typeface="Playfair Display SemiBold"/>
              <a:ea typeface="Playfair Display SemiBold"/>
              <a:cs typeface="Playfair Display SemiBold"/>
              <a:sym typeface="Playfair Display SemiBold"/>
            </a:endParaRPr>
          </a:p>
          <a:p>
            <a:pPr indent="-323850" lvl="1" marL="914400" rtl="0" algn="ctr">
              <a:spcBef>
                <a:spcPts val="0"/>
              </a:spcBef>
              <a:spcAft>
                <a:spcPts val="0"/>
              </a:spcAft>
              <a:buClr>
                <a:schemeClr val="dk1"/>
              </a:buClr>
              <a:buSzPts val="1500"/>
              <a:buFont typeface="Playfair Display SemiBold"/>
              <a:buChar char="○"/>
            </a:pPr>
            <a:r>
              <a:rPr lang="en" sz="1500">
                <a:solidFill>
                  <a:schemeClr val="dk1"/>
                </a:solidFill>
                <a:latin typeface="Playfair Display SemiBold"/>
                <a:ea typeface="Playfair Display SemiBold"/>
                <a:cs typeface="Playfair Display SemiBold"/>
                <a:sym typeface="Playfair Display SemiBold"/>
              </a:rPr>
              <a:t>“Tequila”, “Cheap tequila” , “Best Tequila”. “Reposado tequila”, “Anejo tequila”, “Silver tequila”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p:nvPr/>
        </p:nvSpPr>
        <p:spPr>
          <a:xfrm>
            <a:off x="709750" y="2401225"/>
            <a:ext cx="2311200" cy="2345400"/>
          </a:xfrm>
          <a:prstGeom prst="rect">
            <a:avLst/>
          </a:prstGeom>
          <a:solidFill>
            <a:srgbClr val="B5E3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Mukta"/>
              <a:ea typeface="Mukta"/>
              <a:cs typeface="Mukta"/>
              <a:sym typeface="Mukta"/>
            </a:endParaRPr>
          </a:p>
        </p:txBody>
      </p:sp>
      <p:sp>
        <p:nvSpPr>
          <p:cNvPr id="447" name="Google Shape;447;p40"/>
          <p:cNvSpPr/>
          <p:nvPr/>
        </p:nvSpPr>
        <p:spPr>
          <a:xfrm>
            <a:off x="3407525" y="2413450"/>
            <a:ext cx="2357100" cy="2345400"/>
          </a:xfrm>
          <a:prstGeom prst="rect">
            <a:avLst/>
          </a:prstGeom>
          <a:solidFill>
            <a:srgbClr val="B5E3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Mukta"/>
              <a:ea typeface="Mukta"/>
              <a:cs typeface="Mukta"/>
              <a:sym typeface="Mukta"/>
            </a:endParaRPr>
          </a:p>
        </p:txBody>
      </p:sp>
      <p:sp>
        <p:nvSpPr>
          <p:cNvPr id="448" name="Google Shape;448;p40"/>
          <p:cNvSpPr/>
          <p:nvPr/>
        </p:nvSpPr>
        <p:spPr>
          <a:xfrm>
            <a:off x="6151200" y="2413459"/>
            <a:ext cx="2397000" cy="2345400"/>
          </a:xfrm>
          <a:prstGeom prst="rect">
            <a:avLst/>
          </a:prstGeom>
          <a:solidFill>
            <a:srgbClr val="B5E3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Mukta"/>
              <a:ea typeface="Mukta"/>
              <a:cs typeface="Mukta"/>
              <a:sym typeface="Mukta"/>
            </a:endParaRPr>
          </a:p>
        </p:txBody>
      </p:sp>
      <p:sp>
        <p:nvSpPr>
          <p:cNvPr id="449" name="Google Shape;449;p40"/>
          <p:cNvSpPr txBox="1"/>
          <p:nvPr>
            <p:ph idx="1" type="subTitle"/>
          </p:nvPr>
        </p:nvSpPr>
        <p:spPr>
          <a:xfrm>
            <a:off x="709750" y="2400575"/>
            <a:ext cx="2311200" cy="2345400"/>
          </a:xfrm>
          <a:prstGeom prst="rect">
            <a:avLst/>
          </a:prstGeom>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1200"/>
              </a:spcAft>
              <a:buNone/>
            </a:pPr>
            <a:r>
              <a:rPr b="1" lang="en" sz="1800">
                <a:latin typeface="Playfair Display"/>
                <a:ea typeface="Playfair Display"/>
                <a:cs typeface="Playfair Display"/>
                <a:sym typeface="Playfair Display"/>
              </a:rPr>
              <a:t>What to do with it:</a:t>
            </a:r>
            <a:r>
              <a:rPr lang="en" sz="1800">
                <a:latin typeface="Playfair Display"/>
                <a:ea typeface="Playfair Display"/>
                <a:cs typeface="Playfair Display"/>
                <a:sym typeface="Playfair Display"/>
              </a:rPr>
              <a:t> Analyze holiday sales to forecast demand &amp; optimize inventory, pricing, &amp; promotions for peak periods.</a:t>
            </a:r>
            <a:endParaRPr sz="1600"/>
          </a:p>
        </p:txBody>
      </p:sp>
      <p:sp>
        <p:nvSpPr>
          <p:cNvPr id="450" name="Google Shape;450;p40"/>
          <p:cNvSpPr txBox="1"/>
          <p:nvPr>
            <p:ph idx="12" type="sldNum"/>
          </p:nvPr>
        </p:nvSpPr>
        <p:spPr>
          <a:xfrm>
            <a:off x="8548292" y="4542400"/>
            <a:ext cx="557100" cy="6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451" name="Google Shape;451;p40"/>
          <p:cNvSpPr txBox="1"/>
          <p:nvPr>
            <p:ph idx="3" type="subTitle"/>
          </p:nvPr>
        </p:nvSpPr>
        <p:spPr>
          <a:xfrm>
            <a:off x="764800" y="1631725"/>
            <a:ext cx="2201100" cy="5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layfair Display"/>
                <a:ea typeface="Playfair Display"/>
                <a:cs typeface="Playfair Display"/>
                <a:sym typeface="Playfair Display"/>
              </a:rPr>
              <a:t>Seasonal Data</a:t>
            </a:r>
            <a:endParaRPr b="1" sz="1800">
              <a:latin typeface="Playfair Display"/>
              <a:ea typeface="Playfair Display"/>
              <a:cs typeface="Playfair Display"/>
              <a:sym typeface="Playfair Display"/>
            </a:endParaRPr>
          </a:p>
        </p:txBody>
      </p:sp>
      <p:sp>
        <p:nvSpPr>
          <p:cNvPr id="452" name="Google Shape;452;p40"/>
          <p:cNvSpPr txBox="1"/>
          <p:nvPr>
            <p:ph idx="5" type="subTitle"/>
          </p:nvPr>
        </p:nvSpPr>
        <p:spPr>
          <a:xfrm>
            <a:off x="382350" y="963275"/>
            <a:ext cx="3297300" cy="462000"/>
          </a:xfrm>
          <a:prstGeom prst="rect">
            <a:avLst/>
          </a:prstGeom>
          <a:solidFill>
            <a:srgbClr val="B5E3D8">
              <a:alpha val="50629"/>
            </a:srgbClr>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355600" lvl="0" marL="457200" rtl="0" algn="l">
              <a:spcBef>
                <a:spcPts val="0"/>
              </a:spcBef>
              <a:spcAft>
                <a:spcPts val="0"/>
              </a:spcAft>
              <a:buClr>
                <a:srgbClr val="29968E"/>
              </a:buClr>
              <a:buSzPts val="2000"/>
              <a:buFont typeface="Playfair Display"/>
              <a:buChar char="➔"/>
            </a:pPr>
            <a:r>
              <a:rPr lang="en" sz="2000">
                <a:solidFill>
                  <a:srgbClr val="29968E"/>
                </a:solidFill>
                <a:latin typeface="Playfair Display"/>
                <a:ea typeface="Playfair Display"/>
                <a:cs typeface="Playfair Display"/>
                <a:sym typeface="Playfair Display"/>
              </a:rPr>
              <a:t>Unavailable Data</a:t>
            </a:r>
            <a:endParaRPr sz="2000">
              <a:solidFill>
                <a:srgbClr val="29968E"/>
              </a:solidFill>
              <a:latin typeface="Playfair Display"/>
              <a:ea typeface="Playfair Display"/>
              <a:cs typeface="Playfair Display"/>
              <a:sym typeface="Playfair Display"/>
            </a:endParaRPr>
          </a:p>
        </p:txBody>
      </p:sp>
      <p:sp>
        <p:nvSpPr>
          <p:cNvPr id="453" name="Google Shape;453;p40"/>
          <p:cNvSpPr txBox="1"/>
          <p:nvPr>
            <p:ph type="title"/>
          </p:nvPr>
        </p:nvSpPr>
        <p:spPr>
          <a:xfrm>
            <a:off x="268925" y="230750"/>
            <a:ext cx="86343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Data Highlights</a:t>
            </a:r>
            <a:endParaRPr b="0" sz="3200">
              <a:latin typeface="Playfair Display Black"/>
              <a:ea typeface="Playfair Display Black"/>
              <a:cs typeface="Playfair Display Black"/>
              <a:sym typeface="Playfair Display Black"/>
            </a:endParaRPr>
          </a:p>
        </p:txBody>
      </p:sp>
      <p:sp>
        <p:nvSpPr>
          <p:cNvPr id="454" name="Google Shape;454;p40"/>
          <p:cNvSpPr txBox="1"/>
          <p:nvPr>
            <p:ph idx="3" type="subTitle"/>
          </p:nvPr>
        </p:nvSpPr>
        <p:spPr>
          <a:xfrm>
            <a:off x="3386800" y="1631725"/>
            <a:ext cx="2201100" cy="5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layfair Display"/>
                <a:ea typeface="Playfair Display"/>
                <a:cs typeface="Playfair Display"/>
                <a:sym typeface="Playfair Display"/>
              </a:rPr>
              <a:t>Losses &amp; Costs</a:t>
            </a:r>
            <a:endParaRPr b="1" sz="1800">
              <a:latin typeface="Playfair Display"/>
              <a:ea typeface="Playfair Display"/>
              <a:cs typeface="Playfair Display"/>
              <a:sym typeface="Playfair Display"/>
            </a:endParaRPr>
          </a:p>
        </p:txBody>
      </p:sp>
      <p:sp>
        <p:nvSpPr>
          <p:cNvPr id="455" name="Google Shape;455;p40"/>
          <p:cNvSpPr txBox="1"/>
          <p:nvPr>
            <p:ph idx="3" type="subTitle"/>
          </p:nvPr>
        </p:nvSpPr>
        <p:spPr>
          <a:xfrm>
            <a:off x="6249150" y="1631725"/>
            <a:ext cx="2201100" cy="5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layfair Display"/>
                <a:ea typeface="Playfair Display"/>
                <a:cs typeface="Playfair Display"/>
                <a:sym typeface="Playfair Display"/>
              </a:rPr>
              <a:t>Other Age Demographics</a:t>
            </a:r>
            <a:endParaRPr b="1" sz="1800">
              <a:latin typeface="Playfair Display"/>
              <a:ea typeface="Playfair Display"/>
              <a:cs typeface="Playfair Display"/>
              <a:sym typeface="Playfair Display"/>
            </a:endParaRPr>
          </a:p>
        </p:txBody>
      </p:sp>
      <p:sp>
        <p:nvSpPr>
          <p:cNvPr id="456" name="Google Shape;456;p40"/>
          <p:cNvSpPr txBox="1"/>
          <p:nvPr>
            <p:ph idx="1" type="subTitle"/>
          </p:nvPr>
        </p:nvSpPr>
        <p:spPr>
          <a:xfrm>
            <a:off x="3416400" y="2413300"/>
            <a:ext cx="2311200" cy="2345400"/>
          </a:xfrm>
          <a:prstGeom prst="rect">
            <a:avLst/>
          </a:prstGeom>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800">
                <a:latin typeface="Playfair Display"/>
                <a:ea typeface="Playfair Display"/>
                <a:cs typeface="Playfair Display"/>
                <a:sym typeface="Playfair Display"/>
              </a:rPr>
              <a:t>What to do with it:</a:t>
            </a:r>
            <a:r>
              <a:rPr lang="en" sz="1800">
                <a:latin typeface="Playfair Display"/>
                <a:ea typeface="Playfair Display"/>
                <a:cs typeface="Playfair Display"/>
                <a:sym typeface="Playfair Display"/>
              </a:rPr>
              <a:t> Calculate profit margins, identify underperforming brands, &amp; prioritize high-margin options to refine the assortment strategy.</a:t>
            </a:r>
            <a:endParaRPr sz="1800">
              <a:latin typeface="Playfair Display"/>
              <a:ea typeface="Playfair Display"/>
              <a:cs typeface="Playfair Display"/>
              <a:sym typeface="Playfair Display"/>
            </a:endParaRPr>
          </a:p>
          <a:p>
            <a:pPr indent="0" lvl="0" marL="0" rtl="0" algn="l">
              <a:spcBef>
                <a:spcPts val="1200"/>
              </a:spcBef>
              <a:spcAft>
                <a:spcPts val="1200"/>
              </a:spcAft>
              <a:buNone/>
            </a:pPr>
            <a:r>
              <a:t/>
            </a:r>
            <a:endParaRPr b="1" sz="1800">
              <a:latin typeface="Playfair Display"/>
              <a:ea typeface="Playfair Display"/>
              <a:cs typeface="Playfair Display"/>
              <a:sym typeface="Playfair Display"/>
            </a:endParaRPr>
          </a:p>
        </p:txBody>
      </p:sp>
      <p:sp>
        <p:nvSpPr>
          <p:cNvPr id="457" name="Google Shape;457;p40"/>
          <p:cNvSpPr txBox="1"/>
          <p:nvPr>
            <p:ph idx="1" type="subTitle"/>
          </p:nvPr>
        </p:nvSpPr>
        <p:spPr>
          <a:xfrm>
            <a:off x="6194100" y="2413300"/>
            <a:ext cx="2311200" cy="2345400"/>
          </a:xfrm>
          <a:prstGeom prst="rect">
            <a:avLst/>
          </a:prstGeom>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800">
                <a:latin typeface="Playfair Display"/>
                <a:ea typeface="Playfair Display"/>
                <a:cs typeface="Playfair Display"/>
                <a:sym typeface="Playfair Display"/>
              </a:rPr>
              <a:t>What to do with it:</a:t>
            </a:r>
            <a:r>
              <a:rPr lang="en" sz="1800">
                <a:latin typeface="Playfair Display"/>
                <a:ea typeface="Playfair Display"/>
                <a:cs typeface="Playfair Display"/>
                <a:sym typeface="Playfair Display"/>
              </a:rPr>
              <a:t> Compare different age demographics in consumer preferences.</a:t>
            </a:r>
            <a:endParaRPr sz="1600"/>
          </a:p>
          <a:p>
            <a:pPr indent="0" lvl="0" marL="0" rtl="0" algn="l">
              <a:spcBef>
                <a:spcPts val="1200"/>
              </a:spcBef>
              <a:spcAft>
                <a:spcPts val="0"/>
              </a:spcAft>
              <a:buNone/>
            </a:pPr>
            <a:r>
              <a:t/>
            </a:r>
            <a:endParaRPr b="1" sz="1800">
              <a:latin typeface="Playfair Display"/>
              <a:ea typeface="Playfair Display"/>
              <a:cs typeface="Playfair Display"/>
              <a:sym typeface="Playfair Display"/>
            </a:endParaRPr>
          </a:p>
          <a:p>
            <a:pPr indent="0" lvl="0" marL="0" rtl="0" algn="l">
              <a:spcBef>
                <a:spcPts val="1200"/>
              </a:spcBef>
              <a:spcAft>
                <a:spcPts val="1200"/>
              </a:spcAft>
              <a:buNone/>
            </a:pPr>
            <a:r>
              <a:t/>
            </a:r>
            <a:endParaRPr b="1" sz="1800">
              <a:latin typeface="Playfair Display"/>
              <a:ea typeface="Playfair Display"/>
              <a:cs typeface="Playfair Display"/>
              <a:sym typeface="Playfair Display"/>
            </a:endParaRPr>
          </a:p>
        </p:txBody>
      </p:sp>
      <p:pic>
        <p:nvPicPr>
          <p:cNvPr id="458" name="Google Shape;458;p40"/>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1"/>
          <p:cNvSpPr txBox="1"/>
          <p:nvPr>
            <p:ph type="title"/>
          </p:nvPr>
        </p:nvSpPr>
        <p:spPr>
          <a:xfrm>
            <a:off x="263650" y="238125"/>
            <a:ext cx="86406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Data Limitation</a:t>
            </a:r>
            <a:endParaRPr b="0" sz="3200">
              <a:latin typeface="Playfair Display Black"/>
              <a:ea typeface="Playfair Display Black"/>
              <a:cs typeface="Playfair Display Black"/>
              <a:sym typeface="Playfair Display Black"/>
            </a:endParaRPr>
          </a:p>
          <a:p>
            <a:pPr indent="0" lvl="0" marL="0" rtl="0" algn="ctr">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a:p>
            <a:pPr indent="0" lvl="0" marL="0" rtl="0" algn="ctr">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p:txBody>
      </p:sp>
      <p:sp>
        <p:nvSpPr>
          <p:cNvPr id="464" name="Google Shape;46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41"/>
          <p:cNvSpPr txBox="1"/>
          <p:nvPr/>
        </p:nvSpPr>
        <p:spPr>
          <a:xfrm>
            <a:off x="1256025" y="1659800"/>
            <a:ext cx="5694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Mukta"/>
              <a:ea typeface="Mukta"/>
              <a:cs typeface="Mukta"/>
              <a:sym typeface="Mukta"/>
            </a:endParaRPr>
          </a:p>
        </p:txBody>
      </p:sp>
      <p:sp>
        <p:nvSpPr>
          <p:cNvPr id="466" name="Google Shape;466;p41"/>
          <p:cNvSpPr txBox="1"/>
          <p:nvPr/>
        </p:nvSpPr>
        <p:spPr>
          <a:xfrm>
            <a:off x="1256025" y="2288500"/>
            <a:ext cx="71655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sp>
        <p:nvSpPr>
          <p:cNvPr id="467" name="Google Shape;467;p41"/>
          <p:cNvSpPr txBox="1"/>
          <p:nvPr/>
        </p:nvSpPr>
        <p:spPr>
          <a:xfrm>
            <a:off x="1256025" y="2822700"/>
            <a:ext cx="65133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Playfair Display"/>
              <a:ea typeface="Playfair Display"/>
              <a:cs typeface="Playfair Display"/>
              <a:sym typeface="Playfair Display"/>
            </a:endParaRPr>
          </a:p>
        </p:txBody>
      </p:sp>
      <p:sp>
        <p:nvSpPr>
          <p:cNvPr id="468" name="Google Shape;468;p41"/>
          <p:cNvSpPr txBox="1"/>
          <p:nvPr/>
        </p:nvSpPr>
        <p:spPr>
          <a:xfrm>
            <a:off x="1256025" y="3356900"/>
            <a:ext cx="76482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sp>
        <p:nvSpPr>
          <p:cNvPr id="469" name="Google Shape;469;p41"/>
          <p:cNvSpPr txBox="1"/>
          <p:nvPr/>
        </p:nvSpPr>
        <p:spPr>
          <a:xfrm>
            <a:off x="1256025" y="4097825"/>
            <a:ext cx="76482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graphicFrame>
        <p:nvGraphicFramePr>
          <p:cNvPr id="470" name="Google Shape;470;p41"/>
          <p:cNvGraphicFramePr/>
          <p:nvPr/>
        </p:nvGraphicFramePr>
        <p:xfrm>
          <a:off x="657625" y="878313"/>
          <a:ext cx="3000000" cy="3000000"/>
        </p:xfrm>
        <a:graphic>
          <a:graphicData uri="http://schemas.openxmlformats.org/drawingml/2006/table">
            <a:tbl>
              <a:tblPr>
                <a:noFill/>
                <a:tableStyleId>{109B4E8C-BD3A-41B9-BC48-FDC25891CC11}</a:tableStyleId>
              </a:tblPr>
              <a:tblGrid>
                <a:gridCol w="1776425"/>
                <a:gridCol w="6041650"/>
              </a:tblGrid>
              <a:tr h="537000">
                <a:tc>
                  <a:txBody>
                    <a:bodyPr/>
                    <a:lstStyle/>
                    <a:p>
                      <a:pPr indent="0" lvl="0" marL="0" rtl="0" algn="l">
                        <a:lnSpc>
                          <a:spcPct val="115000"/>
                        </a:lnSpc>
                        <a:spcBef>
                          <a:spcPts val="1200"/>
                        </a:spcBef>
                        <a:spcAft>
                          <a:spcPts val="1200"/>
                        </a:spcAft>
                        <a:buNone/>
                      </a:pPr>
                      <a:r>
                        <a:rPr b="1" lang="en" sz="1500">
                          <a:solidFill>
                            <a:schemeClr val="dk1"/>
                          </a:solidFill>
                          <a:latin typeface="Playfair Display"/>
                          <a:ea typeface="Playfair Display"/>
                          <a:cs typeface="Playfair Display"/>
                          <a:sym typeface="Playfair Display"/>
                        </a:rPr>
                        <a:t>Data Gaps in New Stores</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c>
                  <a:txBody>
                    <a:bodyPr/>
                    <a:lstStyle/>
                    <a:p>
                      <a:pPr indent="0" lvl="0" marL="0" rtl="0" algn="l">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Some stores may not have a full 52 weeks of sales data due to their recent opening.</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r>
              <a:tr h="1074650">
                <a:tc>
                  <a:txBody>
                    <a:bodyPr/>
                    <a:lstStyle/>
                    <a:p>
                      <a:pPr indent="0" lvl="0" marL="0" rtl="0" algn="l">
                        <a:lnSpc>
                          <a:spcPct val="115000"/>
                        </a:lnSpc>
                        <a:spcBef>
                          <a:spcPts val="1200"/>
                        </a:spcBef>
                        <a:spcAft>
                          <a:spcPts val="1200"/>
                        </a:spcAft>
                        <a:buNone/>
                      </a:pPr>
                      <a:r>
                        <a:rPr b="1" lang="en" sz="1500">
                          <a:solidFill>
                            <a:schemeClr val="dk1"/>
                          </a:solidFill>
                          <a:latin typeface="Playfair Display"/>
                          <a:ea typeface="Playfair Display"/>
                          <a:cs typeface="Playfair Display"/>
                          <a:sym typeface="Playfair Display"/>
                        </a:rPr>
                        <a:t>Simplified Normalization</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c>
                  <a:txBody>
                    <a:bodyPr/>
                    <a:lstStyle/>
                    <a:p>
                      <a:pPr indent="0" lvl="0" marL="0" rtl="0" algn="l">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The normalization process for sales assumes a linear distribution of sales relative to stock levels, which may not account for fluctuating demand throughout the year. Our analysis is limited to an annual assortment.</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r>
              <a:tr h="537000">
                <a:tc>
                  <a:txBody>
                    <a:bodyPr/>
                    <a:lstStyle/>
                    <a:p>
                      <a:pPr indent="0" lvl="0" marL="0" rtl="0" algn="l">
                        <a:lnSpc>
                          <a:spcPct val="115000"/>
                        </a:lnSpc>
                        <a:spcBef>
                          <a:spcPts val="1200"/>
                        </a:spcBef>
                        <a:spcAft>
                          <a:spcPts val="1200"/>
                        </a:spcAft>
                        <a:buNone/>
                      </a:pPr>
                      <a:r>
                        <a:rPr b="1" lang="en" sz="1500">
                          <a:solidFill>
                            <a:schemeClr val="dk1"/>
                          </a:solidFill>
                          <a:latin typeface="Playfair Display"/>
                          <a:ea typeface="Playfair Display"/>
                          <a:cs typeface="Playfair Display"/>
                          <a:sym typeface="Playfair Display"/>
                        </a:rPr>
                        <a:t>Store-Level Sales Variability</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c>
                  <a:txBody>
                    <a:bodyPr/>
                    <a:lstStyle/>
                    <a:p>
                      <a:pPr indent="0" lvl="0" marL="0" rtl="0" algn="l">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Store sales could be influenced by factors like competition from nearby liquor stores, but region-specific competition is not included in the dataset.</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r>
              <a:tr h="537000">
                <a:tc>
                  <a:txBody>
                    <a:bodyPr/>
                    <a:lstStyle/>
                    <a:p>
                      <a:pPr indent="0" lvl="0" marL="0" rtl="0" algn="l">
                        <a:lnSpc>
                          <a:spcPct val="115000"/>
                        </a:lnSpc>
                        <a:spcBef>
                          <a:spcPts val="1200"/>
                        </a:spcBef>
                        <a:spcAft>
                          <a:spcPts val="1200"/>
                        </a:spcAft>
                        <a:buNone/>
                      </a:pPr>
                      <a:r>
                        <a:rPr b="1" lang="en" sz="1500">
                          <a:solidFill>
                            <a:schemeClr val="dk1"/>
                          </a:solidFill>
                          <a:latin typeface="Playfair Display"/>
                          <a:ea typeface="Playfair Display"/>
                          <a:cs typeface="Playfair Display"/>
                          <a:sym typeface="Playfair Display"/>
                        </a:rPr>
                        <a:t>Omission of Marketing Efforts</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c>
                  <a:txBody>
                    <a:bodyPr/>
                    <a:lstStyle/>
                    <a:p>
                      <a:pPr indent="0" lvl="0" marL="0" rtl="0" algn="l">
                        <a:lnSpc>
                          <a:spcPct val="115000"/>
                        </a:lnSpc>
                        <a:spcBef>
                          <a:spcPts val="1200"/>
                        </a:spcBef>
                        <a:spcAft>
                          <a:spcPts val="1200"/>
                        </a:spcAft>
                        <a:buNone/>
                      </a:pPr>
                      <a:r>
                        <a:rPr lang="en" sz="1500">
                          <a:solidFill>
                            <a:schemeClr val="dk1"/>
                          </a:solidFill>
                          <a:latin typeface="Playfair Display"/>
                          <a:ea typeface="Playfair Display"/>
                          <a:cs typeface="Playfair Display"/>
                          <a:sym typeface="Playfair Display"/>
                        </a:rPr>
                        <a:t>The influence of Total Wine’s market spend and effort per store is not captured, which might distort the understanding of organic demand.</a:t>
                      </a:r>
                      <a:endParaRPr sz="1500">
                        <a:latin typeface="Playfair Display"/>
                        <a:ea typeface="Playfair Display"/>
                        <a:cs typeface="Playfair Display"/>
                        <a:sym typeface="Playfair Display"/>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r>
            </a:tbl>
          </a:graphicData>
        </a:graphic>
      </p:graphicFrame>
      <p:pic>
        <p:nvPicPr>
          <p:cNvPr id="471" name="Google Shape;471;p41"/>
          <p:cNvPicPr preferRelativeResize="0"/>
          <p:nvPr/>
        </p:nvPicPr>
        <p:blipFill rotWithShape="1">
          <a:blip r:embed="rId3">
            <a:alphaModFix/>
          </a:blip>
          <a:srcRect b="48140" l="63886" r="13987" t="23641"/>
          <a:stretch/>
        </p:blipFill>
        <p:spPr>
          <a:xfrm>
            <a:off x="8421725" y="208325"/>
            <a:ext cx="482500" cy="6153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42"/>
          <p:cNvSpPr txBox="1"/>
          <p:nvPr>
            <p:ph type="title"/>
          </p:nvPr>
        </p:nvSpPr>
        <p:spPr>
          <a:xfrm>
            <a:off x="190800" y="212000"/>
            <a:ext cx="8634600" cy="53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Data Cleansing &amp; Preparation</a:t>
            </a:r>
            <a:endParaRPr b="0" sz="3200">
              <a:latin typeface="Playfair Display Black"/>
              <a:ea typeface="Playfair Display Black"/>
              <a:cs typeface="Playfair Display Black"/>
              <a:sym typeface="Playfair Display Black"/>
            </a:endParaRPr>
          </a:p>
        </p:txBody>
      </p:sp>
      <p:grpSp>
        <p:nvGrpSpPr>
          <p:cNvPr id="478" name="Google Shape;478;p42"/>
          <p:cNvGrpSpPr/>
          <p:nvPr/>
        </p:nvGrpSpPr>
        <p:grpSpPr>
          <a:xfrm>
            <a:off x="468441" y="867475"/>
            <a:ext cx="8215368" cy="3636973"/>
            <a:chOff x="1157350" y="1333533"/>
            <a:chExt cx="10194030" cy="5585032"/>
          </a:xfrm>
        </p:grpSpPr>
        <p:sp>
          <p:nvSpPr>
            <p:cNvPr id="479" name="Google Shape;479;p42"/>
            <p:cNvSpPr/>
            <p:nvPr/>
          </p:nvSpPr>
          <p:spPr>
            <a:xfrm>
              <a:off x="5274615" y="1397642"/>
              <a:ext cx="1812755" cy="1569865"/>
            </a:xfrm>
            <a:custGeom>
              <a:rect b="b" l="l" r="r" t="t"/>
              <a:pathLst>
                <a:path extrusionOk="0" h="1569865" w="1812755">
                  <a:moveTo>
                    <a:pt x="453123" y="1569866"/>
                  </a:moveTo>
                  <a:lnTo>
                    <a:pt x="0" y="784933"/>
                  </a:lnTo>
                  <a:lnTo>
                    <a:pt x="453123" y="0"/>
                  </a:lnTo>
                  <a:lnTo>
                    <a:pt x="1359632" y="0"/>
                  </a:lnTo>
                  <a:lnTo>
                    <a:pt x="1812756" y="784933"/>
                  </a:lnTo>
                  <a:lnTo>
                    <a:pt x="1359632" y="1569866"/>
                  </a:lnTo>
                  <a:lnTo>
                    <a:pt x="453123" y="1569866"/>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0" name="Google Shape;480;p42"/>
            <p:cNvSpPr/>
            <p:nvPr/>
          </p:nvSpPr>
          <p:spPr>
            <a:xfrm>
              <a:off x="5480127" y="1575612"/>
              <a:ext cx="1401731" cy="1214055"/>
            </a:xfrm>
            <a:custGeom>
              <a:rect b="b" l="l" r="r" t="t"/>
              <a:pathLst>
                <a:path extrusionOk="0" h="1214055" w="1401731">
                  <a:moveTo>
                    <a:pt x="350433" y="1214056"/>
                  </a:moveTo>
                  <a:lnTo>
                    <a:pt x="0" y="606962"/>
                  </a:lnTo>
                  <a:lnTo>
                    <a:pt x="350433" y="0"/>
                  </a:lnTo>
                  <a:lnTo>
                    <a:pt x="1051299" y="0"/>
                  </a:lnTo>
                  <a:lnTo>
                    <a:pt x="1401732" y="606962"/>
                  </a:lnTo>
                  <a:lnTo>
                    <a:pt x="1051299" y="1214056"/>
                  </a:lnTo>
                  <a:lnTo>
                    <a:pt x="350433" y="1214056"/>
                  </a:lnTo>
                  <a:close/>
                </a:path>
              </a:pathLst>
            </a:custGeom>
            <a:solidFill>
              <a:srgbClr val="B5E3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1" name="Google Shape;481;p42"/>
            <p:cNvSpPr/>
            <p:nvPr/>
          </p:nvSpPr>
          <p:spPr>
            <a:xfrm>
              <a:off x="5274615" y="5348568"/>
              <a:ext cx="1812755" cy="1569997"/>
            </a:xfrm>
            <a:custGeom>
              <a:rect b="b" l="l" r="r" t="t"/>
              <a:pathLst>
                <a:path extrusionOk="0" h="1569997" w="1812755">
                  <a:moveTo>
                    <a:pt x="453123" y="1569997"/>
                  </a:moveTo>
                  <a:lnTo>
                    <a:pt x="0" y="785064"/>
                  </a:lnTo>
                  <a:lnTo>
                    <a:pt x="453123" y="0"/>
                  </a:lnTo>
                  <a:lnTo>
                    <a:pt x="1359632" y="0"/>
                  </a:lnTo>
                  <a:lnTo>
                    <a:pt x="1812756" y="785064"/>
                  </a:lnTo>
                  <a:lnTo>
                    <a:pt x="1359632" y="1569997"/>
                  </a:lnTo>
                  <a:lnTo>
                    <a:pt x="453123" y="1569997"/>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2" name="Google Shape;482;p42"/>
            <p:cNvSpPr/>
            <p:nvPr/>
          </p:nvSpPr>
          <p:spPr>
            <a:xfrm>
              <a:off x="5475659" y="5526448"/>
              <a:ext cx="1400685" cy="1213010"/>
            </a:xfrm>
            <a:custGeom>
              <a:rect b="b" l="l" r="r" t="t"/>
              <a:pathLst>
                <a:path extrusionOk="0" h="1017199" w="1174579">
                  <a:moveTo>
                    <a:pt x="293645" y="1017200"/>
                  </a:moveTo>
                  <a:lnTo>
                    <a:pt x="0" y="508600"/>
                  </a:lnTo>
                  <a:lnTo>
                    <a:pt x="293645" y="0"/>
                  </a:lnTo>
                  <a:lnTo>
                    <a:pt x="880935" y="0"/>
                  </a:lnTo>
                  <a:lnTo>
                    <a:pt x="1174580" y="508600"/>
                  </a:lnTo>
                  <a:lnTo>
                    <a:pt x="880935" y="1017200"/>
                  </a:lnTo>
                  <a:lnTo>
                    <a:pt x="293645" y="1017200"/>
                  </a:lnTo>
                  <a:close/>
                </a:path>
              </a:pathLst>
            </a:custGeom>
            <a:solidFill>
              <a:srgbClr val="869FB2"/>
            </a:solidFill>
            <a:ln cap="flat" cmpd="sng" w="130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3" name="Google Shape;483;p42"/>
            <p:cNvSpPr/>
            <p:nvPr/>
          </p:nvSpPr>
          <p:spPr>
            <a:xfrm>
              <a:off x="3698979" y="2259691"/>
              <a:ext cx="1836100" cy="1590062"/>
            </a:xfrm>
            <a:custGeom>
              <a:rect b="b" l="l" r="r" t="t"/>
              <a:pathLst>
                <a:path extrusionOk="0" h="1590062" w="1836100">
                  <a:moveTo>
                    <a:pt x="459025" y="1590063"/>
                  </a:moveTo>
                  <a:lnTo>
                    <a:pt x="0" y="795031"/>
                  </a:lnTo>
                  <a:lnTo>
                    <a:pt x="459025" y="0"/>
                  </a:lnTo>
                  <a:lnTo>
                    <a:pt x="1377075" y="0"/>
                  </a:lnTo>
                  <a:lnTo>
                    <a:pt x="1836100" y="795031"/>
                  </a:lnTo>
                  <a:lnTo>
                    <a:pt x="1377075" y="1590063"/>
                  </a:lnTo>
                  <a:lnTo>
                    <a:pt x="459025" y="1590063"/>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4" name="Google Shape;484;p42"/>
            <p:cNvSpPr/>
            <p:nvPr/>
          </p:nvSpPr>
          <p:spPr>
            <a:xfrm>
              <a:off x="3928651" y="2429147"/>
              <a:ext cx="1400685" cy="1251155"/>
            </a:xfrm>
            <a:custGeom>
              <a:rect b="b" l="l" r="r" t="t"/>
              <a:pathLst>
                <a:path extrusionOk="0" h="1017199" w="1174579">
                  <a:moveTo>
                    <a:pt x="293645" y="1017200"/>
                  </a:moveTo>
                  <a:lnTo>
                    <a:pt x="0" y="508600"/>
                  </a:lnTo>
                  <a:lnTo>
                    <a:pt x="293645" y="0"/>
                  </a:lnTo>
                  <a:lnTo>
                    <a:pt x="880935" y="0"/>
                  </a:lnTo>
                  <a:lnTo>
                    <a:pt x="1174580" y="508600"/>
                  </a:lnTo>
                  <a:lnTo>
                    <a:pt x="880935" y="1017200"/>
                  </a:lnTo>
                  <a:lnTo>
                    <a:pt x="293645" y="1017200"/>
                  </a:lnTo>
                  <a:close/>
                </a:path>
              </a:pathLst>
            </a:custGeom>
            <a:solidFill>
              <a:srgbClr val="465E5C"/>
            </a:solidFill>
            <a:ln cap="flat" cmpd="sng" w="130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5" name="Google Shape;485;p42"/>
            <p:cNvSpPr/>
            <p:nvPr/>
          </p:nvSpPr>
          <p:spPr>
            <a:xfrm>
              <a:off x="6826907" y="2259691"/>
              <a:ext cx="1836100" cy="1590062"/>
            </a:xfrm>
            <a:custGeom>
              <a:rect b="b" l="l" r="r" t="t"/>
              <a:pathLst>
                <a:path extrusionOk="0" h="1590062" w="1836100">
                  <a:moveTo>
                    <a:pt x="459025" y="1590063"/>
                  </a:moveTo>
                  <a:lnTo>
                    <a:pt x="0" y="795031"/>
                  </a:lnTo>
                  <a:lnTo>
                    <a:pt x="459025" y="0"/>
                  </a:lnTo>
                  <a:lnTo>
                    <a:pt x="1377075" y="0"/>
                  </a:lnTo>
                  <a:lnTo>
                    <a:pt x="1836100" y="795031"/>
                  </a:lnTo>
                  <a:lnTo>
                    <a:pt x="1377075" y="1590063"/>
                  </a:lnTo>
                  <a:lnTo>
                    <a:pt x="459025" y="1590063"/>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6" name="Google Shape;486;p42"/>
            <p:cNvSpPr/>
            <p:nvPr/>
          </p:nvSpPr>
          <p:spPr>
            <a:xfrm>
              <a:off x="7022899" y="2453639"/>
              <a:ext cx="1400685" cy="1251155"/>
            </a:xfrm>
            <a:custGeom>
              <a:rect b="b" l="l" r="r" t="t"/>
              <a:pathLst>
                <a:path extrusionOk="0" h="1017199" w="1174579">
                  <a:moveTo>
                    <a:pt x="293645" y="1017200"/>
                  </a:moveTo>
                  <a:lnTo>
                    <a:pt x="0" y="508600"/>
                  </a:lnTo>
                  <a:lnTo>
                    <a:pt x="293645" y="0"/>
                  </a:lnTo>
                  <a:lnTo>
                    <a:pt x="880935" y="0"/>
                  </a:lnTo>
                  <a:lnTo>
                    <a:pt x="1174580" y="508600"/>
                  </a:lnTo>
                  <a:lnTo>
                    <a:pt x="880935" y="1017200"/>
                  </a:lnTo>
                  <a:lnTo>
                    <a:pt x="293645" y="1017200"/>
                  </a:lnTo>
                  <a:close/>
                </a:path>
              </a:pathLst>
            </a:custGeom>
            <a:solidFill>
              <a:srgbClr val="29968E"/>
            </a:solidFill>
            <a:ln cap="flat" cmpd="sng" w="130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7" name="Google Shape;487;p42"/>
            <p:cNvSpPr/>
            <p:nvPr/>
          </p:nvSpPr>
          <p:spPr>
            <a:xfrm>
              <a:off x="3687284" y="4395353"/>
              <a:ext cx="1836100" cy="1590062"/>
            </a:xfrm>
            <a:custGeom>
              <a:rect b="b" l="l" r="r" t="t"/>
              <a:pathLst>
                <a:path extrusionOk="0" h="1590062" w="1836100">
                  <a:moveTo>
                    <a:pt x="459025" y="1590063"/>
                  </a:moveTo>
                  <a:lnTo>
                    <a:pt x="0" y="795032"/>
                  </a:lnTo>
                  <a:lnTo>
                    <a:pt x="459025" y="0"/>
                  </a:lnTo>
                  <a:lnTo>
                    <a:pt x="1377075" y="0"/>
                  </a:lnTo>
                  <a:lnTo>
                    <a:pt x="1836100" y="795032"/>
                  </a:lnTo>
                  <a:lnTo>
                    <a:pt x="1377075" y="1590063"/>
                  </a:lnTo>
                  <a:lnTo>
                    <a:pt x="459025" y="1590063"/>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8" name="Google Shape;488;p42"/>
            <p:cNvSpPr/>
            <p:nvPr/>
          </p:nvSpPr>
          <p:spPr>
            <a:xfrm>
              <a:off x="3919302" y="4548023"/>
              <a:ext cx="1400685" cy="1335074"/>
            </a:xfrm>
            <a:custGeom>
              <a:rect b="b" l="l" r="r" t="t"/>
              <a:pathLst>
                <a:path extrusionOk="0" h="1017199" w="1174579">
                  <a:moveTo>
                    <a:pt x="293645" y="1017200"/>
                  </a:moveTo>
                  <a:lnTo>
                    <a:pt x="0" y="508600"/>
                  </a:lnTo>
                  <a:lnTo>
                    <a:pt x="293645" y="0"/>
                  </a:lnTo>
                  <a:lnTo>
                    <a:pt x="880935" y="0"/>
                  </a:lnTo>
                  <a:lnTo>
                    <a:pt x="1174580" y="508600"/>
                  </a:lnTo>
                  <a:lnTo>
                    <a:pt x="880935" y="1017200"/>
                  </a:lnTo>
                  <a:lnTo>
                    <a:pt x="293645" y="1017200"/>
                  </a:lnTo>
                  <a:close/>
                </a:path>
              </a:pathLst>
            </a:custGeom>
            <a:solidFill>
              <a:srgbClr val="6FE2DA"/>
            </a:solidFill>
            <a:ln cap="flat" cmpd="sng" w="130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89" name="Google Shape;489;p42"/>
            <p:cNvSpPr/>
            <p:nvPr/>
          </p:nvSpPr>
          <p:spPr>
            <a:xfrm>
              <a:off x="7032022" y="4388789"/>
              <a:ext cx="1836100" cy="1590062"/>
            </a:xfrm>
            <a:custGeom>
              <a:rect b="b" l="l" r="r" t="t"/>
              <a:pathLst>
                <a:path extrusionOk="0" h="1590062" w="1836100">
                  <a:moveTo>
                    <a:pt x="459025" y="1590063"/>
                  </a:moveTo>
                  <a:lnTo>
                    <a:pt x="0" y="795032"/>
                  </a:lnTo>
                  <a:lnTo>
                    <a:pt x="459025" y="0"/>
                  </a:lnTo>
                  <a:lnTo>
                    <a:pt x="1377075" y="0"/>
                  </a:lnTo>
                  <a:lnTo>
                    <a:pt x="1836100" y="795032"/>
                  </a:lnTo>
                  <a:lnTo>
                    <a:pt x="1377075" y="1590063"/>
                  </a:lnTo>
                  <a:lnTo>
                    <a:pt x="459025" y="1590063"/>
                  </a:lnTo>
                  <a:close/>
                </a:path>
              </a:pathLst>
            </a:custGeom>
            <a:solidFill>
              <a:srgbClr val="FFFFFF"/>
            </a:solidFill>
            <a:ln cap="flat" cmpd="sng" w="13075">
              <a:solidFill>
                <a:srgbClr val="FFFFFF"/>
              </a:solidFill>
              <a:prstDash val="solid"/>
              <a:miter lim="8000"/>
              <a:headEnd len="sm" w="sm" type="none"/>
              <a:tailEnd len="sm" w="sm" type="none"/>
            </a:ln>
            <a:effectLst>
              <a:outerShdw blurRad="50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90" name="Google Shape;490;p42"/>
            <p:cNvSpPr/>
            <p:nvPr/>
          </p:nvSpPr>
          <p:spPr>
            <a:xfrm>
              <a:off x="7279103" y="4564799"/>
              <a:ext cx="1341957" cy="1251155"/>
            </a:xfrm>
            <a:custGeom>
              <a:rect b="b" l="l" r="r" t="t"/>
              <a:pathLst>
                <a:path extrusionOk="0" h="1017199" w="1174579">
                  <a:moveTo>
                    <a:pt x="293645" y="1017200"/>
                  </a:moveTo>
                  <a:lnTo>
                    <a:pt x="0" y="508600"/>
                  </a:lnTo>
                  <a:lnTo>
                    <a:pt x="293645" y="0"/>
                  </a:lnTo>
                  <a:lnTo>
                    <a:pt x="880935" y="0"/>
                  </a:lnTo>
                  <a:lnTo>
                    <a:pt x="1174580" y="508600"/>
                  </a:lnTo>
                  <a:lnTo>
                    <a:pt x="880935" y="1017200"/>
                  </a:lnTo>
                  <a:lnTo>
                    <a:pt x="293645" y="1017200"/>
                  </a:lnTo>
                  <a:close/>
                </a:path>
              </a:pathLst>
            </a:custGeom>
            <a:solidFill>
              <a:srgbClr val="1E7A74"/>
            </a:solidFill>
            <a:ln cap="flat" cmpd="sng" w="130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491" name="Google Shape;491;p42"/>
            <p:cNvSpPr/>
            <p:nvPr/>
          </p:nvSpPr>
          <p:spPr>
            <a:xfrm>
              <a:off x="5167794" y="3251455"/>
              <a:ext cx="2016690" cy="1813194"/>
            </a:xfrm>
            <a:custGeom>
              <a:rect b="b" l="l" r="r" t="t"/>
              <a:pathLst>
                <a:path extrusionOk="0" h="1569865" w="1812755">
                  <a:moveTo>
                    <a:pt x="453123" y="1569866"/>
                  </a:moveTo>
                  <a:lnTo>
                    <a:pt x="0" y="784933"/>
                  </a:lnTo>
                  <a:lnTo>
                    <a:pt x="453123" y="0"/>
                  </a:lnTo>
                  <a:lnTo>
                    <a:pt x="1359632" y="0"/>
                  </a:lnTo>
                  <a:lnTo>
                    <a:pt x="1812756" y="784933"/>
                  </a:lnTo>
                  <a:lnTo>
                    <a:pt x="1359632" y="1569866"/>
                  </a:lnTo>
                  <a:lnTo>
                    <a:pt x="453123" y="1569866"/>
                  </a:lnTo>
                  <a:close/>
                </a:path>
              </a:pathLst>
            </a:custGeom>
            <a:solidFill>
              <a:srgbClr val="FFFFFF"/>
            </a:solidFill>
            <a:ln cap="flat" cmpd="sng" w="52375">
              <a:solidFill>
                <a:srgbClr val="FFFFFF"/>
              </a:solidFill>
              <a:prstDash val="solid"/>
              <a:miter lim="8000"/>
              <a:headEnd len="sm" w="sm" type="none"/>
              <a:tailEnd len="sm" w="sm" type="none"/>
            </a:ln>
            <a:effectLst>
              <a:outerShdw blurRad="63500" sx="102000" rotWithShape="0" algn="ctr" sy="102000">
                <a:srgbClr val="000000">
                  <a:alpha val="3176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grpSp>
          <p:nvGrpSpPr>
            <p:cNvPr id="492" name="Google Shape;492;p42"/>
            <p:cNvGrpSpPr/>
            <p:nvPr/>
          </p:nvGrpSpPr>
          <p:grpSpPr>
            <a:xfrm>
              <a:off x="1157350" y="1397646"/>
              <a:ext cx="9975162" cy="5502969"/>
              <a:chOff x="-237695" y="987337"/>
              <a:chExt cx="9975162" cy="5502969"/>
            </a:xfrm>
          </p:grpSpPr>
          <p:grpSp>
            <p:nvGrpSpPr>
              <p:cNvPr id="493" name="Google Shape;493;p42"/>
              <p:cNvGrpSpPr/>
              <p:nvPr/>
            </p:nvGrpSpPr>
            <p:grpSpPr>
              <a:xfrm>
                <a:off x="76622" y="987337"/>
                <a:ext cx="9660844" cy="5502969"/>
                <a:chOff x="76622" y="987337"/>
                <a:chExt cx="9660844" cy="5502969"/>
              </a:xfrm>
            </p:grpSpPr>
            <p:sp>
              <p:nvSpPr>
                <p:cNvPr id="494" name="Google Shape;494;p42"/>
                <p:cNvSpPr txBox="1"/>
                <p:nvPr/>
              </p:nvSpPr>
              <p:spPr>
                <a:xfrm>
                  <a:off x="7535766" y="4303906"/>
                  <a:ext cx="2201700" cy="2186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595959"/>
                    </a:buClr>
                    <a:buSzPts val="1200"/>
                    <a:buFont typeface="Montserrat"/>
                    <a:buNone/>
                  </a:pPr>
                  <a:r>
                    <a:rPr b="1" lang="en">
                      <a:solidFill>
                        <a:srgbClr val="595959"/>
                      </a:solidFill>
                      <a:latin typeface="Playfair Display"/>
                      <a:ea typeface="Playfair Display"/>
                      <a:cs typeface="Playfair Display"/>
                      <a:sym typeface="Playfair Display"/>
                    </a:rPr>
                    <a:t>Categorized numerical demographic data</a:t>
                  </a:r>
                  <a:endParaRPr>
                    <a:solidFill>
                      <a:schemeClr val="dk1"/>
                    </a:solidFill>
                    <a:latin typeface="Playfair Display"/>
                    <a:ea typeface="Playfair Display"/>
                    <a:cs typeface="Playfair Display"/>
                    <a:sym typeface="Playfair Display"/>
                  </a:endParaRPr>
                </a:p>
                <a:p>
                  <a:pPr indent="0" lvl="0" marL="0" rtl="0" algn="ctr">
                    <a:spcBef>
                      <a:spcPts val="30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Using k-means clustering to standardize</a:t>
                  </a:r>
                  <a:endParaRPr>
                    <a:solidFill>
                      <a:srgbClr val="595959"/>
                    </a:solidFill>
                    <a:latin typeface="Playfair Display"/>
                    <a:ea typeface="Playfair Display"/>
                    <a:cs typeface="Playfair Display"/>
                    <a:sym typeface="Playfair Display"/>
                  </a:endParaRPr>
                </a:p>
              </p:txBody>
            </p:sp>
            <p:sp>
              <p:nvSpPr>
                <p:cNvPr id="495" name="Google Shape;495;p42"/>
                <p:cNvSpPr txBox="1"/>
                <p:nvPr/>
              </p:nvSpPr>
              <p:spPr>
                <a:xfrm>
                  <a:off x="76625" y="2599359"/>
                  <a:ext cx="2145300" cy="425400"/>
                </a:xfrm>
                <a:prstGeom prst="rect">
                  <a:avLst/>
                </a:prstGeom>
                <a:noFill/>
                <a:ln>
                  <a:noFill/>
                </a:ln>
              </p:spPr>
              <p:txBody>
                <a:bodyPr anchorCtr="0" anchor="t" bIns="45700" lIns="91425" spcFirstLastPara="1" rIns="91425" wrap="square" tIns="45700">
                  <a:spAutoFit/>
                </a:bodyPr>
                <a:lstStyle/>
                <a:p>
                  <a:pPr indent="0" lvl="0" marL="0" rtl="0" algn="ctr">
                    <a:spcBef>
                      <a:spcPts val="300"/>
                    </a:spcBef>
                    <a:spcAft>
                      <a:spcPts val="0"/>
                    </a:spcAft>
                    <a:buClr>
                      <a:srgbClr val="595959"/>
                    </a:buClr>
                    <a:buSzPts val="1200"/>
                    <a:buFont typeface="Montserrat"/>
                    <a:buNone/>
                  </a:pPr>
                  <a:r>
                    <a:t/>
                  </a:r>
                  <a:endParaRPr b="1" sz="1200">
                    <a:solidFill>
                      <a:srgbClr val="595959"/>
                    </a:solidFill>
                    <a:latin typeface="Playfair Display"/>
                    <a:ea typeface="Playfair Display"/>
                    <a:cs typeface="Playfair Display"/>
                    <a:sym typeface="Playfair Display"/>
                  </a:endParaRPr>
                </a:p>
              </p:txBody>
            </p:sp>
            <p:sp>
              <p:nvSpPr>
                <p:cNvPr id="496" name="Google Shape;496;p42"/>
                <p:cNvSpPr txBox="1"/>
                <p:nvPr/>
              </p:nvSpPr>
              <p:spPr>
                <a:xfrm>
                  <a:off x="76622" y="987337"/>
                  <a:ext cx="2441700" cy="152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b="1" lang="en">
                      <a:solidFill>
                        <a:srgbClr val="595959"/>
                      </a:solidFill>
                      <a:latin typeface="Playfair Display"/>
                      <a:ea typeface="Playfair Display"/>
                      <a:cs typeface="Playfair Display"/>
                      <a:sym typeface="Playfair Display"/>
                    </a:rPr>
                    <a:t>Merged 3 data sources</a:t>
                  </a:r>
                  <a:endParaRPr>
                    <a:latin typeface="Playfair Display"/>
                    <a:ea typeface="Playfair Display"/>
                    <a:cs typeface="Playfair Display"/>
                    <a:sym typeface="Playfair Display"/>
                  </a:endParaRPr>
                </a:p>
                <a:p>
                  <a:pPr indent="0" lvl="0" marL="0" marR="0" rtl="0" algn="ctr">
                    <a:lnSpc>
                      <a:spcPct val="100000"/>
                    </a:lnSpc>
                    <a:spcBef>
                      <a:spcPts val="30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Joined using common columns</a:t>
                  </a:r>
                  <a:endParaRPr>
                    <a:solidFill>
                      <a:srgbClr val="595959"/>
                    </a:solidFill>
                    <a:latin typeface="Playfair Display"/>
                    <a:ea typeface="Playfair Display"/>
                    <a:cs typeface="Playfair Display"/>
                    <a:sym typeface="Playfair Display"/>
                  </a:endParaRPr>
                </a:p>
              </p:txBody>
            </p:sp>
          </p:grpSp>
          <p:grpSp>
            <p:nvGrpSpPr>
              <p:cNvPr id="497" name="Google Shape;497;p42"/>
              <p:cNvGrpSpPr/>
              <p:nvPr/>
            </p:nvGrpSpPr>
            <p:grpSpPr>
              <a:xfrm>
                <a:off x="-237695" y="1391592"/>
                <a:ext cx="328832" cy="4193363"/>
                <a:chOff x="2517229" y="1391592"/>
                <a:chExt cx="328832" cy="4193363"/>
              </a:xfrm>
            </p:grpSpPr>
            <p:sp>
              <p:nvSpPr>
                <p:cNvPr id="498" name="Google Shape;498;p42"/>
                <p:cNvSpPr/>
                <p:nvPr/>
              </p:nvSpPr>
              <p:spPr>
                <a:xfrm>
                  <a:off x="2552410" y="1391592"/>
                  <a:ext cx="290886" cy="257987"/>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465E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sz="1800">
                    <a:solidFill>
                      <a:schemeClr val="accent3"/>
                    </a:solidFill>
                    <a:latin typeface="Playfair Display"/>
                    <a:ea typeface="Playfair Display"/>
                    <a:cs typeface="Playfair Display"/>
                    <a:sym typeface="Playfair Display"/>
                  </a:endParaRPr>
                </a:p>
              </p:txBody>
            </p:sp>
            <p:sp>
              <p:nvSpPr>
                <p:cNvPr id="499" name="Google Shape;499;p42"/>
                <p:cNvSpPr/>
                <p:nvPr/>
              </p:nvSpPr>
              <p:spPr>
                <a:xfrm>
                  <a:off x="2517229" y="3312505"/>
                  <a:ext cx="290886" cy="257987"/>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6FE2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500" name="Google Shape;500;p42"/>
                <p:cNvSpPr/>
                <p:nvPr/>
              </p:nvSpPr>
              <p:spPr>
                <a:xfrm>
                  <a:off x="2555174" y="5326968"/>
                  <a:ext cx="290886" cy="257987"/>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869F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grpSp>
        </p:grpSp>
        <p:grpSp>
          <p:nvGrpSpPr>
            <p:cNvPr id="501" name="Google Shape;501;p42"/>
            <p:cNvGrpSpPr/>
            <p:nvPr/>
          </p:nvGrpSpPr>
          <p:grpSpPr>
            <a:xfrm>
              <a:off x="8158912" y="1333533"/>
              <a:ext cx="3192468" cy="4827440"/>
              <a:chOff x="9014696" y="969391"/>
              <a:chExt cx="3192468" cy="4827440"/>
            </a:xfrm>
          </p:grpSpPr>
          <p:grpSp>
            <p:nvGrpSpPr>
              <p:cNvPr id="502" name="Google Shape;502;p42"/>
              <p:cNvGrpSpPr/>
              <p:nvPr/>
            </p:nvGrpSpPr>
            <p:grpSpPr>
              <a:xfrm>
                <a:off x="9014696" y="969391"/>
                <a:ext cx="2973600" cy="3037796"/>
                <a:chOff x="9014696" y="969391"/>
                <a:chExt cx="2973600" cy="3037796"/>
              </a:xfrm>
            </p:grpSpPr>
            <p:sp>
              <p:nvSpPr>
                <p:cNvPr id="503" name="Google Shape;503;p42"/>
                <p:cNvSpPr txBox="1"/>
                <p:nvPr/>
              </p:nvSpPr>
              <p:spPr>
                <a:xfrm>
                  <a:off x="9014696" y="969391"/>
                  <a:ext cx="2973600" cy="152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lang="en">
                      <a:solidFill>
                        <a:schemeClr val="dk2"/>
                      </a:solidFill>
                      <a:latin typeface="Playfair Display SemiBold"/>
                      <a:ea typeface="Playfair Display SemiBold"/>
                      <a:cs typeface="Playfair Display SemiBold"/>
                      <a:sym typeface="Playfair Display SemiBold"/>
                    </a:rPr>
                    <a:t>Factorized categorical var</a:t>
                  </a:r>
                  <a:endParaRPr>
                    <a:solidFill>
                      <a:schemeClr val="dk2"/>
                    </a:solidFill>
                    <a:latin typeface="Playfair Display SemiBold"/>
                    <a:ea typeface="Playfair Display SemiBold"/>
                    <a:cs typeface="Playfair Display SemiBold"/>
                    <a:sym typeface="Playfair Display SemiBold"/>
                  </a:endParaRPr>
                </a:p>
                <a:p>
                  <a:pPr indent="0" lvl="0" marL="0" marR="0" rtl="0" algn="ctr">
                    <a:lnSpc>
                      <a:spcPct val="100000"/>
                    </a:lnSpc>
                    <a:spcBef>
                      <a:spcPts val="30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Character &amp; some numeral columns are recognized as categories</a:t>
                  </a:r>
                  <a:endParaRPr>
                    <a:latin typeface="Playfair Display"/>
                    <a:ea typeface="Playfair Display"/>
                    <a:cs typeface="Playfair Display"/>
                    <a:sym typeface="Playfair Display"/>
                  </a:endParaRPr>
                </a:p>
              </p:txBody>
            </p:sp>
            <p:sp>
              <p:nvSpPr>
                <p:cNvPr id="504" name="Google Shape;504;p42"/>
                <p:cNvSpPr txBox="1"/>
                <p:nvPr/>
              </p:nvSpPr>
              <p:spPr>
                <a:xfrm>
                  <a:off x="9476835" y="2813487"/>
                  <a:ext cx="2441700" cy="119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b="1" lang="en">
                      <a:solidFill>
                        <a:srgbClr val="595959"/>
                      </a:solidFill>
                      <a:latin typeface="Playfair Display"/>
                      <a:ea typeface="Playfair Display"/>
                      <a:cs typeface="Playfair Display"/>
                      <a:sym typeface="Playfair Display"/>
                    </a:rPr>
                    <a:t>Filled NAs</a:t>
                  </a:r>
                  <a:endParaRPr>
                    <a:latin typeface="Playfair Display"/>
                    <a:ea typeface="Playfair Display"/>
                    <a:cs typeface="Playfair Display"/>
                    <a:sym typeface="Playfair Display"/>
                  </a:endParaRPr>
                </a:p>
                <a:p>
                  <a:pPr indent="0" lvl="0" marL="0" marR="0" rtl="0" algn="ctr">
                    <a:lnSpc>
                      <a:spcPct val="100000"/>
                    </a:lnSpc>
                    <a:spcBef>
                      <a:spcPts val="30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Address missing or incomplete data </a:t>
                  </a:r>
                  <a:endParaRPr>
                    <a:latin typeface="Playfair Display"/>
                    <a:ea typeface="Playfair Display"/>
                    <a:cs typeface="Playfair Display"/>
                    <a:sym typeface="Playfair Display"/>
                  </a:endParaRPr>
                </a:p>
              </p:txBody>
            </p:sp>
          </p:grpSp>
          <p:grpSp>
            <p:nvGrpSpPr>
              <p:cNvPr id="505" name="Google Shape;505;p42"/>
              <p:cNvGrpSpPr/>
              <p:nvPr/>
            </p:nvGrpSpPr>
            <p:grpSpPr>
              <a:xfrm>
                <a:off x="11895243" y="1254161"/>
                <a:ext cx="311920" cy="4542670"/>
                <a:chOff x="9023089" y="1301053"/>
                <a:chExt cx="311920" cy="4542670"/>
              </a:xfrm>
            </p:grpSpPr>
            <p:sp>
              <p:nvSpPr>
                <p:cNvPr id="506" name="Google Shape;506;p42"/>
                <p:cNvSpPr/>
                <p:nvPr/>
              </p:nvSpPr>
              <p:spPr>
                <a:xfrm>
                  <a:off x="9023094" y="1301053"/>
                  <a:ext cx="311914" cy="267092"/>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B5E3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507" name="Google Shape;507;p42"/>
                <p:cNvSpPr/>
                <p:nvPr/>
              </p:nvSpPr>
              <p:spPr>
                <a:xfrm>
                  <a:off x="9023089" y="3492225"/>
                  <a:ext cx="311914" cy="267092"/>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2996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sp>
              <p:nvSpPr>
                <p:cNvPr id="508" name="Google Shape;508;p42"/>
                <p:cNvSpPr/>
                <p:nvPr/>
              </p:nvSpPr>
              <p:spPr>
                <a:xfrm>
                  <a:off x="9023095" y="5576631"/>
                  <a:ext cx="311914" cy="267092"/>
                </a:xfrm>
                <a:custGeom>
                  <a:rect b="b" l="l" r="r" t="t"/>
                  <a:pathLst>
                    <a:path extrusionOk="0" h="1214055" w="1401862">
                      <a:moveTo>
                        <a:pt x="350564" y="1214056"/>
                      </a:moveTo>
                      <a:lnTo>
                        <a:pt x="0" y="607094"/>
                      </a:lnTo>
                      <a:lnTo>
                        <a:pt x="350564" y="0"/>
                      </a:lnTo>
                      <a:lnTo>
                        <a:pt x="1051430" y="0"/>
                      </a:lnTo>
                      <a:lnTo>
                        <a:pt x="1401863" y="607094"/>
                      </a:lnTo>
                      <a:lnTo>
                        <a:pt x="1051430" y="1214056"/>
                      </a:lnTo>
                      <a:lnTo>
                        <a:pt x="350564" y="1214056"/>
                      </a:lnTo>
                      <a:close/>
                    </a:path>
                  </a:pathLst>
                </a:custGeom>
                <a:solidFill>
                  <a:srgbClr val="1E7A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rgbClr val="000000"/>
                    </a:solidFill>
                    <a:latin typeface="Playfair Display"/>
                    <a:ea typeface="Playfair Display"/>
                    <a:cs typeface="Playfair Display"/>
                    <a:sym typeface="Playfair Display"/>
                  </a:endParaRPr>
                </a:p>
              </p:txBody>
            </p:sp>
          </p:grpSp>
        </p:grpSp>
        <p:sp>
          <p:nvSpPr>
            <p:cNvPr id="509" name="Google Shape;509;p42"/>
            <p:cNvSpPr txBox="1"/>
            <p:nvPr/>
          </p:nvSpPr>
          <p:spPr>
            <a:xfrm>
              <a:off x="5925954" y="1982584"/>
              <a:ext cx="5100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2</a:t>
              </a:r>
              <a:endParaRPr>
                <a:latin typeface="Playfair Display"/>
                <a:ea typeface="Playfair Display"/>
                <a:cs typeface="Playfair Display"/>
                <a:sym typeface="Playfair Display"/>
              </a:endParaRPr>
            </a:p>
          </p:txBody>
        </p:sp>
        <p:sp>
          <p:nvSpPr>
            <p:cNvPr id="510" name="Google Shape;510;p42"/>
            <p:cNvSpPr txBox="1"/>
            <p:nvPr/>
          </p:nvSpPr>
          <p:spPr>
            <a:xfrm>
              <a:off x="7477117" y="2839387"/>
              <a:ext cx="5118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3</a:t>
              </a:r>
              <a:endParaRPr>
                <a:latin typeface="Playfair Display"/>
                <a:ea typeface="Playfair Display"/>
                <a:cs typeface="Playfair Display"/>
                <a:sym typeface="Playfair Display"/>
              </a:endParaRPr>
            </a:p>
          </p:txBody>
        </p:sp>
        <p:sp>
          <p:nvSpPr>
            <p:cNvPr id="511" name="Google Shape;511;p42"/>
            <p:cNvSpPr txBox="1"/>
            <p:nvPr/>
          </p:nvSpPr>
          <p:spPr>
            <a:xfrm>
              <a:off x="7682177" y="4894150"/>
              <a:ext cx="5358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4</a:t>
              </a:r>
              <a:endParaRPr>
                <a:latin typeface="Playfair Display"/>
                <a:ea typeface="Playfair Display"/>
                <a:cs typeface="Playfair Display"/>
                <a:sym typeface="Playfair Display"/>
              </a:endParaRPr>
            </a:p>
          </p:txBody>
        </p:sp>
        <p:sp>
          <p:nvSpPr>
            <p:cNvPr id="512" name="Google Shape;512;p42"/>
            <p:cNvSpPr txBox="1"/>
            <p:nvPr/>
          </p:nvSpPr>
          <p:spPr>
            <a:xfrm>
              <a:off x="4347097" y="5001279"/>
              <a:ext cx="5229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6</a:t>
              </a:r>
              <a:endParaRPr>
                <a:latin typeface="Playfair Display"/>
                <a:ea typeface="Playfair Display"/>
                <a:cs typeface="Playfair Display"/>
                <a:sym typeface="Playfair Display"/>
              </a:endParaRPr>
            </a:p>
          </p:txBody>
        </p:sp>
        <p:sp>
          <p:nvSpPr>
            <p:cNvPr id="513" name="Google Shape;513;p42"/>
            <p:cNvSpPr txBox="1"/>
            <p:nvPr/>
          </p:nvSpPr>
          <p:spPr>
            <a:xfrm>
              <a:off x="4374907" y="2821689"/>
              <a:ext cx="5100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1</a:t>
              </a:r>
              <a:endParaRPr>
                <a:latin typeface="Playfair Display"/>
                <a:ea typeface="Playfair Display"/>
                <a:cs typeface="Playfair Display"/>
                <a:sym typeface="Playfair Display"/>
              </a:endParaRPr>
            </a:p>
          </p:txBody>
        </p:sp>
        <p:sp>
          <p:nvSpPr>
            <p:cNvPr id="514" name="Google Shape;514;p42"/>
            <p:cNvSpPr txBox="1"/>
            <p:nvPr/>
          </p:nvSpPr>
          <p:spPr>
            <a:xfrm>
              <a:off x="5925042" y="5858948"/>
              <a:ext cx="705300" cy="6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Montserrat"/>
                <a:buNone/>
              </a:pPr>
              <a:r>
                <a:rPr b="1" i="0" lang="en" sz="2000" u="none" cap="none" strike="noStrike">
                  <a:solidFill>
                    <a:srgbClr val="FFFFFF"/>
                  </a:solidFill>
                  <a:latin typeface="Playfair Display"/>
                  <a:ea typeface="Playfair Display"/>
                  <a:cs typeface="Playfair Display"/>
                  <a:sym typeface="Playfair Display"/>
                </a:rPr>
                <a:t>5</a:t>
              </a:r>
              <a:endParaRPr>
                <a:latin typeface="Playfair Display"/>
                <a:ea typeface="Playfair Display"/>
                <a:cs typeface="Playfair Display"/>
                <a:sym typeface="Playfair Display"/>
              </a:endParaRPr>
            </a:p>
          </p:txBody>
        </p:sp>
      </p:grpSp>
      <p:sp>
        <p:nvSpPr>
          <p:cNvPr id="515" name="Google Shape;515;p42"/>
          <p:cNvSpPr txBox="1"/>
          <p:nvPr/>
        </p:nvSpPr>
        <p:spPr>
          <a:xfrm>
            <a:off x="3796500" y="2271426"/>
            <a:ext cx="1423200" cy="931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b="1" lang="en" sz="1300">
                <a:solidFill>
                  <a:srgbClr val="595959"/>
                </a:solidFill>
                <a:latin typeface="Montserrat"/>
                <a:ea typeface="Montserrat"/>
                <a:cs typeface="Montserrat"/>
                <a:sym typeface="Montserrat"/>
              </a:rPr>
              <a:t>Clean Merged data </a:t>
            </a:r>
            <a:endParaRPr sz="1500"/>
          </a:p>
          <a:p>
            <a:pPr indent="0" lvl="0" marL="0" marR="0" rtl="0" algn="ctr">
              <a:lnSpc>
                <a:spcPct val="100000"/>
              </a:lnSpc>
              <a:spcBef>
                <a:spcPts val="300"/>
              </a:spcBef>
              <a:spcAft>
                <a:spcPts val="0"/>
              </a:spcAft>
              <a:buClr>
                <a:srgbClr val="595959"/>
              </a:buClr>
              <a:buSzPts val="1200"/>
              <a:buFont typeface="Montserrat"/>
              <a:buNone/>
            </a:pPr>
            <a:r>
              <a:rPr lang="en" sz="1300">
                <a:solidFill>
                  <a:srgbClr val="595959"/>
                </a:solidFill>
                <a:latin typeface="Montserrat"/>
                <a:ea typeface="Montserrat"/>
                <a:cs typeface="Montserrat"/>
                <a:sym typeface="Montserrat"/>
              </a:rPr>
              <a:t>94423 rows</a:t>
            </a:r>
            <a:r>
              <a:rPr lang="en" sz="1300">
                <a:solidFill>
                  <a:srgbClr val="595959"/>
                </a:solidFill>
                <a:latin typeface="Montserrat"/>
                <a:ea typeface="Montserrat"/>
                <a:cs typeface="Montserrat"/>
                <a:sym typeface="Montserrat"/>
              </a:rPr>
              <a:t> &amp; </a:t>
            </a:r>
            <a:r>
              <a:rPr lang="en" sz="1300">
                <a:solidFill>
                  <a:srgbClr val="595959"/>
                </a:solidFill>
                <a:latin typeface="Montserrat"/>
                <a:ea typeface="Montserrat"/>
                <a:cs typeface="Montserrat"/>
                <a:sym typeface="Montserrat"/>
              </a:rPr>
              <a:t>31 columns</a:t>
            </a:r>
            <a:endParaRPr sz="1300">
              <a:solidFill>
                <a:srgbClr val="595959"/>
              </a:solidFill>
              <a:latin typeface="Montserrat"/>
              <a:ea typeface="Montserrat"/>
              <a:cs typeface="Montserrat"/>
              <a:sym typeface="Montserrat"/>
            </a:endParaRPr>
          </a:p>
        </p:txBody>
      </p:sp>
      <p:sp>
        <p:nvSpPr>
          <p:cNvPr id="516" name="Google Shape;516;p42"/>
          <p:cNvSpPr txBox="1"/>
          <p:nvPr/>
        </p:nvSpPr>
        <p:spPr>
          <a:xfrm>
            <a:off x="611225" y="2007075"/>
            <a:ext cx="2066700" cy="1639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b="1" lang="en">
                <a:solidFill>
                  <a:srgbClr val="595959"/>
                </a:solidFill>
                <a:latin typeface="Playfair Display"/>
                <a:ea typeface="Playfair Display"/>
                <a:cs typeface="Playfair Display"/>
                <a:sym typeface="Playfair Display"/>
              </a:rPr>
              <a:t> Dropped unused variables </a:t>
            </a:r>
            <a:endParaRPr b="1">
              <a:solidFill>
                <a:srgbClr val="595959"/>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Removed helper</a:t>
            </a:r>
            <a:r>
              <a:rPr lang="en">
                <a:solidFill>
                  <a:srgbClr val="595959"/>
                </a:solidFill>
                <a:latin typeface="Playfair Display"/>
                <a:ea typeface="Playfair Display"/>
                <a:cs typeface="Playfair Display"/>
                <a:sym typeface="Playfair Display"/>
              </a:rPr>
              <a:t> &amp; </a:t>
            </a:r>
            <a:r>
              <a:rPr lang="en">
                <a:solidFill>
                  <a:srgbClr val="595959"/>
                </a:solidFill>
                <a:latin typeface="Playfair Display"/>
                <a:ea typeface="Playfair Display"/>
                <a:cs typeface="Playfair Display"/>
                <a:sym typeface="Playfair Display"/>
              </a:rPr>
              <a:t>non–model variables for modeling</a:t>
            </a:r>
            <a:endParaRPr>
              <a:solidFill>
                <a:srgbClr val="595959"/>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595959"/>
              </a:buClr>
              <a:buSzPts val="1200"/>
              <a:buFont typeface="Montserrat"/>
              <a:buNone/>
            </a:pPr>
            <a:r>
              <a:t/>
            </a:r>
            <a:endParaRPr b="1">
              <a:solidFill>
                <a:srgbClr val="595959"/>
              </a:solidFill>
              <a:latin typeface="Playfair Display"/>
              <a:ea typeface="Playfair Display"/>
              <a:cs typeface="Playfair Display"/>
              <a:sym typeface="Playfair Display"/>
            </a:endParaRPr>
          </a:p>
          <a:p>
            <a:pPr indent="0" lvl="0" marL="0" marR="0" rtl="0" algn="ctr">
              <a:lnSpc>
                <a:spcPct val="100000"/>
              </a:lnSpc>
              <a:spcBef>
                <a:spcPts val="300"/>
              </a:spcBef>
              <a:spcAft>
                <a:spcPts val="0"/>
              </a:spcAft>
              <a:buClr>
                <a:srgbClr val="595959"/>
              </a:buClr>
              <a:buSzPts val="1200"/>
              <a:buFont typeface="Montserrat"/>
              <a:buNone/>
            </a:pPr>
            <a:r>
              <a:t/>
            </a:r>
            <a:endParaRPr>
              <a:latin typeface="Playfair Display"/>
              <a:ea typeface="Playfair Display"/>
              <a:cs typeface="Playfair Display"/>
              <a:sym typeface="Playfair Display"/>
            </a:endParaRPr>
          </a:p>
        </p:txBody>
      </p:sp>
      <p:sp>
        <p:nvSpPr>
          <p:cNvPr id="517" name="Google Shape;517;p42"/>
          <p:cNvSpPr txBox="1"/>
          <p:nvPr/>
        </p:nvSpPr>
        <p:spPr>
          <a:xfrm>
            <a:off x="719825" y="3396100"/>
            <a:ext cx="1958100" cy="18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200"/>
              <a:buFont typeface="Montserrat"/>
              <a:buNone/>
            </a:pPr>
            <a:r>
              <a:rPr b="1" lang="en">
                <a:solidFill>
                  <a:srgbClr val="595959"/>
                </a:solidFill>
                <a:latin typeface="Playfair Display"/>
                <a:ea typeface="Playfair Display"/>
                <a:cs typeface="Playfair Display"/>
                <a:sym typeface="Playfair Display"/>
              </a:rPr>
              <a:t>Aggregated external sources data</a:t>
            </a:r>
            <a:endParaRPr b="1">
              <a:solidFill>
                <a:srgbClr val="595959"/>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595959"/>
              </a:buClr>
              <a:buSzPts val="1200"/>
              <a:buFont typeface="Montserrat"/>
              <a:buNone/>
            </a:pPr>
            <a:r>
              <a:rPr lang="en">
                <a:solidFill>
                  <a:srgbClr val="595959"/>
                </a:solidFill>
                <a:latin typeface="Playfair Display"/>
                <a:ea typeface="Playfair Display"/>
                <a:cs typeface="Playfair Display"/>
                <a:sym typeface="Playfair Display"/>
              </a:rPr>
              <a:t>Tequila category, google, search trends,</a:t>
            </a:r>
            <a:r>
              <a:rPr lang="en">
                <a:solidFill>
                  <a:srgbClr val="595959"/>
                </a:solidFill>
                <a:latin typeface="Playfair Display"/>
                <a:ea typeface="Playfair Display"/>
                <a:cs typeface="Playfair Display"/>
                <a:sym typeface="Playfair Display"/>
              </a:rPr>
              <a:t> &amp; </a:t>
            </a:r>
            <a:r>
              <a:rPr lang="en">
                <a:solidFill>
                  <a:srgbClr val="595959"/>
                </a:solidFill>
                <a:latin typeface="Playfair Display"/>
                <a:ea typeface="Playfair Display"/>
                <a:cs typeface="Playfair Display"/>
                <a:sym typeface="Playfair Display"/>
              </a:rPr>
              <a:t>celebrity-owned tequila </a:t>
            </a:r>
            <a:endParaRPr>
              <a:solidFill>
                <a:srgbClr val="595959"/>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595959"/>
              </a:buClr>
              <a:buSzPts val="1200"/>
              <a:buFont typeface="Montserrat"/>
              <a:buNone/>
            </a:pPr>
            <a:r>
              <a:t/>
            </a:r>
            <a:endParaRPr b="1">
              <a:solidFill>
                <a:srgbClr val="595959"/>
              </a:solidFill>
              <a:latin typeface="Playfair Display"/>
              <a:ea typeface="Playfair Display"/>
              <a:cs typeface="Playfair Display"/>
              <a:sym typeface="Playfair Display"/>
            </a:endParaRPr>
          </a:p>
          <a:p>
            <a:pPr indent="0" lvl="0" marL="0" marR="0" rtl="0" algn="ctr">
              <a:lnSpc>
                <a:spcPct val="100000"/>
              </a:lnSpc>
              <a:spcBef>
                <a:spcPts val="300"/>
              </a:spcBef>
              <a:spcAft>
                <a:spcPts val="0"/>
              </a:spcAft>
              <a:buClr>
                <a:srgbClr val="595959"/>
              </a:buClr>
              <a:buSzPts val="1200"/>
              <a:buFont typeface="Montserrat"/>
              <a:buNone/>
            </a:pPr>
            <a:r>
              <a:t/>
            </a:r>
            <a:endParaRPr>
              <a:latin typeface="Playfair Display"/>
              <a:ea typeface="Playfair Display"/>
              <a:cs typeface="Playfair Display"/>
              <a:sym typeface="Playfair Display"/>
            </a:endParaRPr>
          </a:p>
        </p:txBody>
      </p:sp>
      <p:pic>
        <p:nvPicPr>
          <p:cNvPr id="518" name="Google Shape;518;p42"/>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3"/>
          <p:cNvSpPr txBox="1"/>
          <p:nvPr>
            <p:ph type="title"/>
          </p:nvPr>
        </p:nvSpPr>
        <p:spPr>
          <a:xfrm>
            <a:off x="263650" y="238125"/>
            <a:ext cx="86406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Feature </a:t>
            </a:r>
            <a:r>
              <a:rPr b="0" lang="en" sz="3200">
                <a:latin typeface="Playfair Display Black"/>
                <a:ea typeface="Playfair Display Black"/>
                <a:cs typeface="Playfair Display Black"/>
                <a:sym typeface="Playfair Display Black"/>
              </a:rPr>
              <a:t>engineering</a:t>
            </a:r>
            <a:endParaRPr b="0" sz="3200">
              <a:latin typeface="Playfair Display Black"/>
              <a:ea typeface="Playfair Display Black"/>
              <a:cs typeface="Playfair Display Black"/>
              <a:sym typeface="Playfair Display Black"/>
            </a:endParaRPr>
          </a:p>
          <a:p>
            <a:pPr indent="0" lvl="0" marL="0" rtl="0" algn="ctr">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a:p>
            <a:pPr indent="0" lvl="0" marL="0" rtl="0" algn="ctr">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p:txBody>
      </p:sp>
      <p:sp>
        <p:nvSpPr>
          <p:cNvPr id="524" name="Google Shape;52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43"/>
          <p:cNvSpPr txBox="1"/>
          <p:nvPr/>
        </p:nvSpPr>
        <p:spPr>
          <a:xfrm>
            <a:off x="1256025" y="1659800"/>
            <a:ext cx="5694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Mukta"/>
              <a:ea typeface="Mukta"/>
              <a:cs typeface="Mukta"/>
              <a:sym typeface="Mukta"/>
            </a:endParaRPr>
          </a:p>
        </p:txBody>
      </p:sp>
      <p:sp>
        <p:nvSpPr>
          <p:cNvPr id="526" name="Google Shape;526;p43"/>
          <p:cNvSpPr txBox="1"/>
          <p:nvPr/>
        </p:nvSpPr>
        <p:spPr>
          <a:xfrm>
            <a:off x="1256025" y="2288500"/>
            <a:ext cx="71655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sp>
        <p:nvSpPr>
          <p:cNvPr id="527" name="Google Shape;527;p43"/>
          <p:cNvSpPr txBox="1"/>
          <p:nvPr/>
        </p:nvSpPr>
        <p:spPr>
          <a:xfrm>
            <a:off x="1256025" y="2822700"/>
            <a:ext cx="65133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Playfair Display"/>
              <a:ea typeface="Playfair Display"/>
              <a:cs typeface="Playfair Display"/>
              <a:sym typeface="Playfair Display"/>
            </a:endParaRPr>
          </a:p>
        </p:txBody>
      </p:sp>
      <p:sp>
        <p:nvSpPr>
          <p:cNvPr id="528" name="Google Shape;528;p43"/>
          <p:cNvSpPr txBox="1"/>
          <p:nvPr/>
        </p:nvSpPr>
        <p:spPr>
          <a:xfrm>
            <a:off x="1256025" y="3356900"/>
            <a:ext cx="76482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sp>
        <p:nvSpPr>
          <p:cNvPr id="529" name="Google Shape;529;p43"/>
          <p:cNvSpPr txBox="1"/>
          <p:nvPr/>
        </p:nvSpPr>
        <p:spPr>
          <a:xfrm>
            <a:off x="1256025" y="4097825"/>
            <a:ext cx="76482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p:txBody>
      </p:sp>
      <p:graphicFrame>
        <p:nvGraphicFramePr>
          <p:cNvPr id="530" name="Google Shape;530;p43"/>
          <p:cNvGraphicFramePr/>
          <p:nvPr/>
        </p:nvGraphicFramePr>
        <p:xfrm>
          <a:off x="603638" y="784088"/>
          <a:ext cx="3000000" cy="3000000"/>
        </p:xfrm>
        <a:graphic>
          <a:graphicData uri="http://schemas.openxmlformats.org/drawingml/2006/table">
            <a:tbl>
              <a:tblPr>
                <a:noFill/>
                <a:tableStyleId>{109B4E8C-BD3A-41B9-BC48-FDC25891CC11}</a:tableStyleId>
              </a:tblPr>
              <a:tblGrid>
                <a:gridCol w="642775"/>
                <a:gridCol w="7175300"/>
              </a:tblGrid>
              <a:tr h="53700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c>
                  <a:txBody>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Zip Code:</a:t>
                      </a:r>
                      <a:r>
                        <a:rPr lang="en" sz="1500">
                          <a:solidFill>
                            <a:schemeClr val="dk1"/>
                          </a:solidFill>
                          <a:latin typeface="Playfair Display"/>
                          <a:ea typeface="Playfair Display"/>
                          <a:cs typeface="Playfair Display"/>
                          <a:sym typeface="Playfair Display"/>
                        </a:rPr>
                        <a:t> to identify each store on the map</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r>
              <a:tr h="107465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Playfair Display"/>
                          <a:ea typeface="Playfair Display"/>
                          <a:cs typeface="Playfair Display"/>
                          <a:sym typeface="Playfair Display"/>
                        </a:rPr>
                        <a:t>Unit Price per 100mL:</a:t>
                      </a:r>
                      <a:r>
                        <a:rPr lang="en" sz="1500">
                          <a:solidFill>
                            <a:schemeClr val="dk1"/>
                          </a:solidFill>
                          <a:latin typeface="Playfair Display"/>
                          <a:ea typeface="Playfair Display"/>
                          <a:cs typeface="Playfair Display"/>
                          <a:sym typeface="Playfair Display"/>
                        </a:rPr>
                        <a:t> to compare price with different package types/sizes</a:t>
                      </a:r>
                      <a:endParaRPr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Price Bands</a:t>
                      </a:r>
                      <a:r>
                        <a:rPr lang="en" sz="1500">
                          <a:solidFill>
                            <a:schemeClr val="dk1"/>
                          </a:solidFill>
                          <a:latin typeface="Playfair Display"/>
                          <a:ea typeface="Playfair Display"/>
                          <a:cs typeface="Playfair Display"/>
                          <a:sym typeface="Playfair Display"/>
                        </a:rPr>
                        <a:t>: to categorize prices (&lt;$20, $20-64, $64-150, &gt;$150)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r>
              <a:tr h="53700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c>
                  <a:txBody>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Volatility:</a:t>
                      </a:r>
                      <a:r>
                        <a:rPr lang="en" sz="1500">
                          <a:solidFill>
                            <a:schemeClr val="dk1"/>
                          </a:solidFill>
                          <a:latin typeface="Playfair Display"/>
                          <a:ea typeface="Playfair Display"/>
                          <a:cs typeface="Playfair Display"/>
                          <a:sym typeface="Playfair Display"/>
                        </a:rPr>
                        <a:t> to examine how an item’s price fluctuates in different stores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r>
              <a:tr h="53700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c>
                  <a:txBody>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Years Since Open:</a:t>
                      </a:r>
                      <a:r>
                        <a:rPr lang="en" sz="1500">
                          <a:solidFill>
                            <a:schemeClr val="dk1"/>
                          </a:solidFill>
                          <a:latin typeface="Playfair Display"/>
                          <a:ea typeface="Playfair Display"/>
                          <a:cs typeface="Playfair Display"/>
                          <a:sym typeface="Playfair Display"/>
                        </a:rPr>
                        <a:t> to calculate how long store has been open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r>
              <a:tr h="63270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c>
                  <a:txBody>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Household &amp; Median Income Clusters:</a:t>
                      </a:r>
                      <a:r>
                        <a:rPr lang="en" sz="1500">
                          <a:solidFill>
                            <a:schemeClr val="dk1"/>
                          </a:solidFill>
                          <a:latin typeface="Playfair Display"/>
                          <a:ea typeface="Playfair Display"/>
                          <a:cs typeface="Playfair Display"/>
                          <a:sym typeface="Playfair Display"/>
                        </a:rPr>
                        <a:t> to identify trend in distinct group of household &amp; income (low, medium, high, very high)</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50629"/>
                      </a:srgbClr>
                    </a:solidFill>
                  </a:tcPr>
                </a:tc>
              </a:tr>
              <a:tr h="632700">
                <a:tc>
                  <a:txBody>
                    <a:bodyPr/>
                    <a:lstStyle/>
                    <a:p>
                      <a:pPr indent="0" lvl="0" marL="0" rtl="0" algn="l">
                        <a:spcBef>
                          <a:spcPts val="0"/>
                        </a:spcBef>
                        <a:spcAft>
                          <a:spcPts val="0"/>
                        </a:spcAft>
                        <a:buNone/>
                      </a:pPr>
                      <a:r>
                        <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c>
                  <a:txBody>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Sales per Store:</a:t>
                      </a:r>
                      <a:r>
                        <a:rPr lang="en" sz="1500">
                          <a:solidFill>
                            <a:schemeClr val="dk1"/>
                          </a:solidFill>
                          <a:latin typeface="Playfair Display"/>
                          <a:ea typeface="Playfair Display"/>
                          <a:cs typeface="Playfair Display"/>
                          <a:sym typeface="Playfair Display"/>
                        </a:rPr>
                        <a:t> to identify item average sales per external store  =(sales_dollars_L52wk/points_of_distribution_L52wk)</a:t>
                      </a:r>
                      <a:endParaRPr/>
                    </a:p>
                  </a:txBody>
                  <a:tcPr marT="91425" marB="91425" marR="91425" marL="91425">
                    <a:lnL cap="flat" cmpd="sng" w="28575">
                      <a:solidFill>
                        <a:srgbClr val="1D7E75"/>
                      </a:solidFill>
                      <a:prstDash val="solid"/>
                      <a:round/>
                      <a:headEnd len="sm" w="sm" type="none"/>
                      <a:tailEnd len="sm" w="sm" type="none"/>
                    </a:lnL>
                    <a:lnR cap="flat" cmpd="sng" w="28575">
                      <a:solidFill>
                        <a:srgbClr val="1D7E75"/>
                      </a:solidFill>
                      <a:prstDash val="solid"/>
                      <a:round/>
                      <a:headEnd len="sm" w="sm" type="none"/>
                      <a:tailEnd len="sm" w="sm" type="none"/>
                    </a:lnR>
                    <a:lnT cap="flat" cmpd="sng" w="28575">
                      <a:solidFill>
                        <a:srgbClr val="1D7E75"/>
                      </a:solidFill>
                      <a:prstDash val="solid"/>
                      <a:round/>
                      <a:headEnd len="sm" w="sm" type="none"/>
                      <a:tailEnd len="sm" w="sm" type="none"/>
                    </a:lnT>
                    <a:lnB cap="flat" cmpd="sng" w="28575">
                      <a:solidFill>
                        <a:srgbClr val="1D7E75"/>
                      </a:solidFill>
                      <a:prstDash val="solid"/>
                      <a:round/>
                      <a:headEnd len="sm" w="sm" type="none"/>
                      <a:tailEnd len="sm" w="sm" type="none"/>
                    </a:lnB>
                    <a:solidFill>
                      <a:srgbClr val="B5E3D8">
                        <a:alpha val="23420"/>
                      </a:srgbClr>
                    </a:solidFill>
                  </a:tcPr>
                </a:tc>
              </a:tr>
            </a:tbl>
          </a:graphicData>
        </a:graphic>
      </p:graphicFrame>
      <p:grpSp>
        <p:nvGrpSpPr>
          <p:cNvPr id="531" name="Google Shape;531;p43"/>
          <p:cNvGrpSpPr/>
          <p:nvPr/>
        </p:nvGrpSpPr>
        <p:grpSpPr>
          <a:xfrm>
            <a:off x="738727" y="902535"/>
            <a:ext cx="340168" cy="298978"/>
            <a:chOff x="2081650" y="2050750"/>
            <a:chExt cx="483125" cy="424625"/>
          </a:xfrm>
        </p:grpSpPr>
        <p:sp>
          <p:nvSpPr>
            <p:cNvPr id="532" name="Google Shape;532;p43"/>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33" name="Google Shape;533;p43"/>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34" name="Google Shape;534;p43"/>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35" name="Google Shape;535;p43"/>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36" name="Google Shape;536;p43"/>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37" name="Google Shape;537;p43"/>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grpSp>
      <p:grpSp>
        <p:nvGrpSpPr>
          <p:cNvPr id="538" name="Google Shape;538;p43"/>
          <p:cNvGrpSpPr/>
          <p:nvPr/>
        </p:nvGrpSpPr>
        <p:grpSpPr>
          <a:xfrm>
            <a:off x="724769" y="1731713"/>
            <a:ext cx="368091" cy="334402"/>
            <a:chOff x="-62518200" y="2692475"/>
            <a:chExt cx="318225" cy="289100"/>
          </a:xfrm>
        </p:grpSpPr>
        <p:sp>
          <p:nvSpPr>
            <p:cNvPr id="539" name="Google Shape;539;p43"/>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540" name="Google Shape;540;p43"/>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pSp>
      <p:grpSp>
        <p:nvGrpSpPr>
          <p:cNvPr id="541" name="Google Shape;541;p43"/>
          <p:cNvGrpSpPr/>
          <p:nvPr/>
        </p:nvGrpSpPr>
        <p:grpSpPr>
          <a:xfrm>
            <a:off x="725685" y="2495777"/>
            <a:ext cx="366269" cy="366269"/>
            <a:chOff x="-61783350" y="2297100"/>
            <a:chExt cx="316650" cy="316650"/>
          </a:xfrm>
        </p:grpSpPr>
        <p:sp>
          <p:nvSpPr>
            <p:cNvPr id="542" name="Google Shape;542;p43"/>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ExtraBold"/>
                <a:ea typeface="Playfair Display ExtraBold"/>
                <a:cs typeface="Playfair Display ExtraBold"/>
                <a:sym typeface="Playfair Display ExtraBold"/>
              </a:endParaRPr>
            </a:p>
          </p:txBody>
        </p:sp>
        <p:sp>
          <p:nvSpPr>
            <p:cNvPr id="543" name="Google Shape;543;p43"/>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ExtraBold"/>
                <a:ea typeface="Playfair Display ExtraBold"/>
                <a:cs typeface="Playfair Display ExtraBold"/>
                <a:sym typeface="Playfair Display ExtraBold"/>
              </a:endParaRPr>
            </a:p>
          </p:txBody>
        </p:sp>
      </p:grpSp>
      <p:grpSp>
        <p:nvGrpSpPr>
          <p:cNvPr id="544" name="Google Shape;544;p43"/>
          <p:cNvGrpSpPr/>
          <p:nvPr/>
        </p:nvGrpSpPr>
        <p:grpSpPr>
          <a:xfrm>
            <a:off x="754994" y="3072744"/>
            <a:ext cx="340221" cy="340168"/>
            <a:chOff x="3270475" y="1427025"/>
            <a:chExt cx="483200" cy="483125"/>
          </a:xfrm>
        </p:grpSpPr>
        <p:sp>
          <p:nvSpPr>
            <p:cNvPr id="545" name="Google Shape;545;p43"/>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46" name="Google Shape;546;p43"/>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sp>
          <p:nvSpPr>
            <p:cNvPr id="547" name="Google Shape;547;p43"/>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latin typeface="Playfair Display ExtraBold"/>
                <a:ea typeface="Playfair Display ExtraBold"/>
                <a:cs typeface="Playfair Display ExtraBold"/>
                <a:sym typeface="Playfair Display ExtraBold"/>
              </a:endParaRPr>
            </a:p>
          </p:txBody>
        </p:sp>
      </p:grpSp>
      <p:sp>
        <p:nvSpPr>
          <p:cNvPr id="548" name="Google Shape;548;p43"/>
          <p:cNvSpPr/>
          <p:nvPr/>
        </p:nvSpPr>
        <p:spPr>
          <a:xfrm>
            <a:off x="738702" y="3623602"/>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ExtraBold"/>
              <a:ea typeface="Playfair Display ExtraBold"/>
              <a:cs typeface="Playfair Display ExtraBold"/>
              <a:sym typeface="Playfair Display ExtraBold"/>
            </a:endParaRPr>
          </a:p>
        </p:txBody>
      </p:sp>
      <p:sp>
        <p:nvSpPr>
          <p:cNvPr id="549" name="Google Shape;549;p43"/>
          <p:cNvSpPr/>
          <p:nvPr/>
        </p:nvSpPr>
        <p:spPr>
          <a:xfrm>
            <a:off x="741946" y="4264349"/>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29968E"/>
          </a:solidFill>
          <a:ln cap="flat" cmpd="sng" w="9525">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ExtraBold"/>
              <a:ea typeface="Playfair Display ExtraBold"/>
              <a:cs typeface="Playfair Display ExtraBold"/>
              <a:sym typeface="Playfair Display ExtraBold"/>
            </a:endParaRPr>
          </a:p>
        </p:txBody>
      </p:sp>
      <p:pic>
        <p:nvPicPr>
          <p:cNvPr id="550" name="Google Shape;550;p43"/>
          <p:cNvPicPr preferRelativeResize="0"/>
          <p:nvPr/>
        </p:nvPicPr>
        <p:blipFill rotWithShape="1">
          <a:blip r:embed="rId3">
            <a:alphaModFix/>
          </a:blip>
          <a:srcRect b="48140" l="63886" r="13987" t="23641"/>
          <a:stretch/>
        </p:blipFill>
        <p:spPr>
          <a:xfrm>
            <a:off x="8421725" y="208325"/>
            <a:ext cx="482500" cy="6153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44"/>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556" name="Google Shape;556;p44"/>
          <p:cNvSpPr txBox="1"/>
          <p:nvPr>
            <p:ph type="title"/>
          </p:nvPr>
        </p:nvSpPr>
        <p:spPr>
          <a:xfrm flipH="1">
            <a:off x="4342300" y="2354800"/>
            <a:ext cx="3849600" cy="16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Exploratory Data Analysis</a:t>
            </a:r>
            <a:endParaRPr b="0" sz="4000">
              <a:solidFill>
                <a:srgbClr val="191919"/>
              </a:solidFill>
              <a:latin typeface="Playfair Display"/>
              <a:ea typeface="Playfair Display"/>
              <a:cs typeface="Playfair Display"/>
              <a:sym typeface="Playfair Display"/>
            </a:endParaRPr>
          </a:p>
        </p:txBody>
      </p:sp>
      <p:sp>
        <p:nvSpPr>
          <p:cNvPr id="557" name="Google Shape;557;p44"/>
          <p:cNvSpPr txBox="1"/>
          <p:nvPr>
            <p:ph idx="2" type="title"/>
          </p:nvPr>
        </p:nvSpPr>
        <p:spPr>
          <a:xfrm flipH="1">
            <a:off x="4437225" y="1360600"/>
            <a:ext cx="1315800" cy="994200"/>
          </a:xfrm>
          <a:prstGeom prst="rect">
            <a:avLst/>
          </a:prstGeom>
          <a:solidFill>
            <a:srgbClr val="29968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03</a:t>
            </a:r>
            <a:endParaRPr>
              <a:solidFill>
                <a:schemeClr val="accent6"/>
              </a:solidFill>
            </a:endParaRPr>
          </a:p>
        </p:txBody>
      </p:sp>
      <p:grpSp>
        <p:nvGrpSpPr>
          <p:cNvPr id="558" name="Google Shape;558;p44"/>
          <p:cNvGrpSpPr/>
          <p:nvPr/>
        </p:nvGrpSpPr>
        <p:grpSpPr>
          <a:xfrm>
            <a:off x="-66519" y="94275"/>
            <a:ext cx="3926700" cy="4801733"/>
            <a:chOff x="-66519" y="94275"/>
            <a:chExt cx="3926700" cy="4801733"/>
          </a:xfrm>
        </p:grpSpPr>
        <p:sp>
          <p:nvSpPr>
            <p:cNvPr id="559" name="Google Shape;559;p44"/>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0" name="Google Shape;560;p44"/>
            <p:cNvGrpSpPr/>
            <p:nvPr/>
          </p:nvGrpSpPr>
          <p:grpSpPr>
            <a:xfrm flipH="1">
              <a:off x="-66519" y="247492"/>
              <a:ext cx="3926700" cy="4648515"/>
              <a:chOff x="5283682" y="223425"/>
              <a:chExt cx="3926700" cy="4715475"/>
            </a:xfrm>
          </p:grpSpPr>
          <p:cxnSp>
            <p:nvCxnSpPr>
              <p:cNvPr id="561" name="Google Shape;561;p44"/>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562" name="Google Shape;562;p44"/>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563" name="Google Shape;56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p:nvPr/>
        </p:nvSpPr>
        <p:spPr>
          <a:xfrm>
            <a:off x="585050" y="3897875"/>
            <a:ext cx="7971600" cy="507900"/>
          </a:xfrm>
          <a:prstGeom prst="roundRect">
            <a:avLst>
              <a:gd fmla="val 16667" name="adj"/>
            </a:avLst>
          </a:prstGeom>
          <a:solidFill>
            <a:srgbClr val="B5E3D8"/>
          </a:solidFill>
          <a:ln cap="flat" cmpd="sng" w="19050">
            <a:solidFill>
              <a:srgbClr val="2996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Playfair Display"/>
                <a:ea typeface="Playfair Display"/>
                <a:cs typeface="Playfair Display"/>
                <a:sym typeface="Playfair Display"/>
              </a:rPr>
              <a:t>Did you know? The global tequila market is expected to grow </a:t>
            </a:r>
            <a:r>
              <a:rPr lang="en" sz="1500">
                <a:solidFill>
                  <a:schemeClr val="dk1"/>
                </a:solidFill>
                <a:latin typeface="Playfair Display"/>
                <a:ea typeface="Playfair Display"/>
                <a:cs typeface="Playfair Display"/>
                <a:sym typeface="Playfair Display"/>
              </a:rPr>
              <a:t>at</a:t>
            </a:r>
            <a:r>
              <a:rPr lang="en" sz="1500">
                <a:solidFill>
                  <a:schemeClr val="dk1"/>
                </a:solidFill>
                <a:latin typeface="Playfair Display"/>
                <a:ea typeface="Playfair Display"/>
                <a:cs typeface="Playfair Display"/>
                <a:sym typeface="Playfair Display"/>
              </a:rPr>
              <a:t> a CAGR of 5.5% by 2028, driven by premiumization and rising consumer awareness.</a:t>
            </a:r>
            <a:endParaRPr>
              <a:latin typeface="Mukta"/>
              <a:ea typeface="Mukta"/>
              <a:cs typeface="Mukta"/>
              <a:sym typeface="Mukta"/>
            </a:endParaRPr>
          </a:p>
        </p:txBody>
      </p:sp>
      <p:sp>
        <p:nvSpPr>
          <p:cNvPr id="569" name="Google Shape;569;p45"/>
          <p:cNvSpPr txBox="1"/>
          <p:nvPr>
            <p:ph type="title"/>
          </p:nvPr>
        </p:nvSpPr>
        <p:spPr>
          <a:xfrm>
            <a:off x="257700" y="239250"/>
            <a:ext cx="862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Hypothesis 1</a:t>
            </a:r>
            <a:endParaRPr b="0" sz="3200">
              <a:latin typeface="Playfair Display Black"/>
              <a:ea typeface="Playfair Display Black"/>
              <a:cs typeface="Playfair Display Black"/>
              <a:sym typeface="Playfair Display Black"/>
            </a:endParaRPr>
          </a:p>
        </p:txBody>
      </p:sp>
      <p:sp>
        <p:nvSpPr>
          <p:cNvPr id="570" name="Google Shape;57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45"/>
          <p:cNvSpPr txBox="1"/>
          <p:nvPr/>
        </p:nvSpPr>
        <p:spPr>
          <a:xfrm>
            <a:off x="391500" y="1033950"/>
            <a:ext cx="8361000" cy="7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With people becoming more educated about tequila, appreciation for higher-quality, aged varieties has increased.</a:t>
            </a:r>
            <a:endParaRPr sz="18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p:txBody>
      </p:sp>
      <p:sp>
        <p:nvSpPr>
          <p:cNvPr id="572" name="Google Shape;572;p45"/>
          <p:cNvSpPr txBox="1"/>
          <p:nvPr/>
        </p:nvSpPr>
        <p:spPr>
          <a:xfrm>
            <a:off x="724725" y="1857800"/>
            <a:ext cx="7686600" cy="714000"/>
          </a:xfrm>
          <a:prstGeom prst="rect">
            <a:avLst/>
          </a:prstGeom>
          <a:solidFill>
            <a:srgbClr val="B5E3D8"/>
          </a:solidFill>
          <a:ln cap="flat" cmpd="sng" w="28575">
            <a:solidFill>
              <a:srgbClr val="249C91"/>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Playfair Display"/>
                <a:ea typeface="Playfair Display"/>
                <a:cs typeface="Playfair Display"/>
                <a:sym typeface="Playfair Display"/>
              </a:rPr>
              <a:t>Hypothesis: Añejo tequilas will be the highest selling brand in higher sales volume stores.</a:t>
            </a:r>
            <a:endParaRPr sz="1800">
              <a:solidFill>
                <a:schemeClr val="dk1"/>
              </a:solidFill>
              <a:latin typeface="Playfair Display"/>
              <a:ea typeface="Playfair Display"/>
              <a:cs typeface="Playfair Display"/>
              <a:sym typeface="Playfair Display"/>
            </a:endParaRPr>
          </a:p>
        </p:txBody>
      </p:sp>
      <p:sp>
        <p:nvSpPr>
          <p:cNvPr id="573" name="Google Shape;573;p45"/>
          <p:cNvSpPr txBox="1"/>
          <p:nvPr/>
        </p:nvSpPr>
        <p:spPr>
          <a:xfrm>
            <a:off x="4054800" y="4442600"/>
            <a:ext cx="472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 </a:t>
            </a:r>
            <a:r>
              <a:rPr b="1" lang="en" sz="1500">
                <a:latin typeface="Playfair Display"/>
                <a:ea typeface="Playfair Display"/>
                <a:cs typeface="Playfair Display"/>
                <a:sym typeface="Playfair Display"/>
              </a:rPr>
              <a:t>Statista, Market Research Future, or IBISWorld</a:t>
            </a:r>
            <a:endParaRPr b="1" sz="1500">
              <a:latin typeface="Playfair Display"/>
              <a:ea typeface="Playfair Display"/>
              <a:cs typeface="Playfair Display"/>
              <a:sym typeface="Playfair Display"/>
            </a:endParaRPr>
          </a:p>
        </p:txBody>
      </p:sp>
      <p:pic>
        <p:nvPicPr>
          <p:cNvPr id="574" name="Google Shape;574;p45"/>
          <p:cNvPicPr preferRelativeResize="0"/>
          <p:nvPr/>
        </p:nvPicPr>
        <p:blipFill>
          <a:blip r:embed="rId3">
            <a:alphaModFix/>
          </a:blip>
          <a:stretch>
            <a:fillRect/>
          </a:stretch>
        </p:blipFill>
        <p:spPr>
          <a:xfrm>
            <a:off x="2702994" y="2606925"/>
            <a:ext cx="3727355" cy="1255825"/>
          </a:xfrm>
          <a:prstGeom prst="rect">
            <a:avLst/>
          </a:prstGeom>
          <a:noFill/>
          <a:ln>
            <a:noFill/>
          </a:ln>
        </p:spPr>
      </p:pic>
      <p:pic>
        <p:nvPicPr>
          <p:cNvPr id="575" name="Google Shape;575;p45"/>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rotWithShape="1">
          <a:blip r:embed="rId3">
            <a:alphaModFix/>
          </a:blip>
          <a:srcRect b="0" l="17225" r="0" t="0"/>
          <a:stretch/>
        </p:blipFill>
        <p:spPr>
          <a:xfrm>
            <a:off x="5429100" y="1333450"/>
            <a:ext cx="3239725" cy="2678100"/>
          </a:xfrm>
          <a:prstGeom prst="rect">
            <a:avLst/>
          </a:prstGeom>
          <a:noFill/>
          <a:ln cap="flat" cmpd="sng" w="76200">
            <a:solidFill>
              <a:srgbClr val="A4AF34"/>
            </a:solidFill>
            <a:prstDash val="lgDash"/>
            <a:round/>
            <a:headEnd len="sm" w="sm" type="none"/>
            <a:tailEnd len="sm" w="sm" type="none"/>
          </a:ln>
        </p:spPr>
      </p:pic>
      <p:sp>
        <p:nvSpPr>
          <p:cNvPr id="259" name="Google Shape;25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28"/>
          <p:cNvSpPr txBox="1"/>
          <p:nvPr/>
        </p:nvSpPr>
        <p:spPr>
          <a:xfrm>
            <a:off x="265350" y="259150"/>
            <a:ext cx="8613300" cy="107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lang="en" sz="3200">
                <a:solidFill>
                  <a:schemeClr val="dk1"/>
                </a:solidFill>
                <a:latin typeface="Playfair Display Black"/>
                <a:ea typeface="Playfair Display Black"/>
                <a:cs typeface="Playfair Display Black"/>
                <a:sym typeface="Playfair Display Black"/>
              </a:rPr>
              <a:t>From Shots to Sophistication</a:t>
            </a:r>
            <a:endParaRPr sz="3200">
              <a:solidFill>
                <a:schemeClr val="dk1"/>
              </a:solidFill>
              <a:latin typeface="Playfair Display Black"/>
              <a:ea typeface="Playfair Display Black"/>
              <a:cs typeface="Playfair Display Black"/>
              <a:sym typeface="Playfair Display Black"/>
            </a:endParaRPr>
          </a:p>
          <a:p>
            <a:pPr indent="0" lvl="0" marL="0" rtl="0" algn="l">
              <a:lnSpc>
                <a:spcPct val="115000"/>
              </a:lnSpc>
              <a:spcBef>
                <a:spcPts val="1200"/>
              </a:spcBef>
              <a:spcAft>
                <a:spcPts val="200"/>
              </a:spcAft>
              <a:buNone/>
            </a:pPr>
            <a:r>
              <a:t/>
            </a:r>
            <a:endParaRPr b="1" sz="1100">
              <a:solidFill>
                <a:schemeClr val="dk1"/>
              </a:solidFill>
            </a:endParaRPr>
          </a:p>
        </p:txBody>
      </p:sp>
      <p:sp>
        <p:nvSpPr>
          <p:cNvPr id="261" name="Google Shape;261;p28"/>
          <p:cNvSpPr txBox="1"/>
          <p:nvPr/>
        </p:nvSpPr>
        <p:spPr>
          <a:xfrm>
            <a:off x="463975" y="1233950"/>
            <a:ext cx="40575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Playfair Display"/>
                <a:ea typeface="Playfair Display"/>
                <a:cs typeface="Playfair Display"/>
                <a:sym typeface="Playfair Display"/>
              </a:rPr>
              <a:t>Tequila has evolved from party shots and margaritas to a premium experience.</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sz="1800">
              <a:latin typeface="Playfair Display"/>
              <a:ea typeface="Playfair Display"/>
              <a:cs typeface="Playfair Display"/>
              <a:sym typeface="Playfair Display"/>
            </a:endParaRPr>
          </a:p>
          <a:p>
            <a:pPr indent="0" lvl="0" marL="0" rtl="0" algn="ctr">
              <a:spcBef>
                <a:spcPts val="0"/>
              </a:spcBef>
              <a:spcAft>
                <a:spcPts val="0"/>
              </a:spcAft>
              <a:buNone/>
            </a:pPr>
            <a:br>
              <a:rPr i="1" lang="en" sz="1800">
                <a:latin typeface="Playfair Display Black"/>
                <a:ea typeface="Playfair Display Black"/>
                <a:cs typeface="Playfair Display Black"/>
                <a:sym typeface="Playfair Display Black"/>
              </a:rPr>
            </a:br>
            <a:endParaRPr i="1" sz="1800">
              <a:latin typeface="Playfair Display Black"/>
              <a:ea typeface="Playfair Display Black"/>
              <a:cs typeface="Playfair Display Black"/>
              <a:sym typeface="Playfair Display Black"/>
            </a:endParaRPr>
          </a:p>
          <a:p>
            <a:pPr indent="0" lvl="0" marL="0" rtl="0" algn="ctr">
              <a:spcBef>
                <a:spcPts val="0"/>
              </a:spcBef>
              <a:spcAft>
                <a:spcPts val="0"/>
              </a:spcAft>
              <a:buNone/>
            </a:pPr>
            <a:br>
              <a:rPr lang="en" sz="1800">
                <a:latin typeface="Playfair Display Black"/>
                <a:ea typeface="Playfair Display Black"/>
                <a:cs typeface="Playfair Display Black"/>
                <a:sym typeface="Playfair Display Black"/>
              </a:rPr>
            </a:br>
            <a:r>
              <a:rPr lang="en" sz="1800">
                <a:latin typeface="Playfair Display"/>
                <a:ea typeface="Playfair Display"/>
                <a:cs typeface="Playfair Display"/>
                <a:sym typeface="Playfair Display"/>
              </a:rPr>
              <a:t>S</a:t>
            </a:r>
            <a:r>
              <a:rPr lang="en" sz="1800">
                <a:latin typeface="Playfair Display"/>
                <a:ea typeface="Playfair Display"/>
                <a:cs typeface="Playfair Display"/>
                <a:sym typeface="Playfair Display"/>
              </a:rPr>
              <a:t>ipping, </a:t>
            </a:r>
            <a:r>
              <a:rPr lang="en" sz="1800">
                <a:latin typeface="Playfair Display"/>
                <a:ea typeface="Playfair Display"/>
                <a:cs typeface="Playfair Display"/>
                <a:sym typeface="Playfair Display"/>
              </a:rPr>
              <a:t>savoring</a:t>
            </a:r>
            <a:r>
              <a:rPr lang="en" sz="1800">
                <a:latin typeface="Playfair Display"/>
                <a:ea typeface="Playfair Display"/>
                <a:cs typeface="Playfair Display"/>
                <a:sym typeface="Playfair Display"/>
              </a:rPr>
              <a:t>, and celebrating like never before.</a:t>
            </a:r>
            <a:endParaRPr sz="1800">
              <a:latin typeface="Playfair Display"/>
              <a:ea typeface="Playfair Display"/>
              <a:cs typeface="Playfair Display"/>
              <a:sym typeface="Playfair Display"/>
            </a:endParaRPr>
          </a:p>
        </p:txBody>
      </p:sp>
      <p:pic>
        <p:nvPicPr>
          <p:cNvPr id="262" name="Google Shape;262;p28"/>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
        <p:nvSpPr>
          <p:cNvPr id="263" name="Google Shape;263;p28"/>
          <p:cNvSpPr/>
          <p:nvPr/>
        </p:nvSpPr>
        <p:spPr>
          <a:xfrm>
            <a:off x="513775" y="2571050"/>
            <a:ext cx="3957900" cy="281100"/>
          </a:xfrm>
          <a:prstGeom prst="rect">
            <a:avLst/>
          </a:prstGeom>
          <a:solidFill>
            <a:srgbClr val="A4AF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Playfair Display Black"/>
                <a:ea typeface="Playfair Display Black"/>
                <a:cs typeface="Playfair Display Black"/>
                <a:sym typeface="Playfair Display Black"/>
              </a:rPr>
              <a:t>Welcome to the tequila revolution</a:t>
            </a:r>
            <a:endParaRPr>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6"/>
          <p:cNvSpPr txBox="1"/>
          <p:nvPr>
            <p:ph type="title"/>
          </p:nvPr>
        </p:nvSpPr>
        <p:spPr>
          <a:xfrm>
            <a:off x="274075" y="265600"/>
            <a:ext cx="86193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Preliminary Findings (EDA)</a:t>
            </a:r>
            <a:endParaRPr b="0" sz="3200">
              <a:latin typeface="Playfair Display Black"/>
              <a:ea typeface="Playfair Display Black"/>
              <a:cs typeface="Playfair Display Black"/>
              <a:sym typeface="Playfair Display Black"/>
            </a:endParaRPr>
          </a:p>
        </p:txBody>
      </p:sp>
      <p:pic>
        <p:nvPicPr>
          <p:cNvPr id="581" name="Google Shape;581;p46"/>
          <p:cNvPicPr preferRelativeResize="0"/>
          <p:nvPr/>
        </p:nvPicPr>
        <p:blipFill rotWithShape="1">
          <a:blip r:embed="rId3">
            <a:alphaModFix/>
          </a:blip>
          <a:srcRect b="0" l="622" r="622" t="0"/>
          <a:stretch/>
        </p:blipFill>
        <p:spPr>
          <a:xfrm>
            <a:off x="4813300" y="1630825"/>
            <a:ext cx="3969046" cy="3184077"/>
          </a:xfrm>
          <a:prstGeom prst="rect">
            <a:avLst/>
          </a:prstGeom>
          <a:noFill/>
          <a:ln cap="flat" cmpd="sng" w="28575">
            <a:solidFill>
              <a:srgbClr val="249C91"/>
            </a:solidFill>
            <a:prstDash val="solid"/>
            <a:round/>
            <a:headEnd len="sm" w="sm" type="none"/>
            <a:tailEnd len="sm" w="sm" type="none"/>
          </a:ln>
        </p:spPr>
      </p:pic>
      <p:pic>
        <p:nvPicPr>
          <p:cNvPr id="582" name="Google Shape;582;p46"/>
          <p:cNvPicPr preferRelativeResize="0"/>
          <p:nvPr/>
        </p:nvPicPr>
        <p:blipFill rotWithShape="1">
          <a:blip r:embed="rId4">
            <a:alphaModFix/>
          </a:blip>
          <a:srcRect b="82193" l="83851" r="1566" t="0"/>
          <a:stretch/>
        </p:blipFill>
        <p:spPr>
          <a:xfrm>
            <a:off x="7855600" y="356182"/>
            <a:ext cx="926751" cy="667445"/>
          </a:xfrm>
          <a:prstGeom prst="rect">
            <a:avLst/>
          </a:prstGeom>
          <a:noFill/>
          <a:ln cap="flat" cmpd="sng" w="28575">
            <a:solidFill>
              <a:srgbClr val="249C91"/>
            </a:solidFill>
            <a:prstDash val="solid"/>
            <a:round/>
            <a:headEnd len="sm" w="sm" type="none"/>
            <a:tailEnd len="sm" w="sm" type="none"/>
          </a:ln>
        </p:spPr>
      </p:pic>
      <p:sp>
        <p:nvSpPr>
          <p:cNvPr id="583" name="Google Shape;583;p46"/>
          <p:cNvSpPr txBox="1"/>
          <p:nvPr>
            <p:ph idx="1" type="body"/>
          </p:nvPr>
        </p:nvSpPr>
        <p:spPr>
          <a:xfrm>
            <a:off x="274075" y="962850"/>
            <a:ext cx="8619300" cy="667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solidFill>
                  <a:srgbClr val="B45F06"/>
                </a:solidFill>
                <a:latin typeface="Playfair Display"/>
                <a:ea typeface="Playfair Display"/>
                <a:cs typeface="Playfair Display"/>
                <a:sym typeface="Playfair Display"/>
              </a:rPr>
              <a:t>Blanco/Silver</a:t>
            </a:r>
            <a:r>
              <a:rPr b="1" lang="en" sz="1500">
                <a:latin typeface="Playfair Display"/>
                <a:ea typeface="Playfair Display"/>
                <a:cs typeface="Playfair Display"/>
                <a:sym typeface="Playfair Display"/>
              </a:rPr>
              <a:t> </a:t>
            </a:r>
            <a:r>
              <a:rPr lang="en" sz="1500">
                <a:latin typeface="Playfair Display"/>
                <a:ea typeface="Playfair Display"/>
                <a:cs typeface="Playfair Display"/>
                <a:sym typeface="Playfair Display"/>
              </a:rPr>
              <a:t>leads nationally whereas </a:t>
            </a:r>
            <a:r>
              <a:rPr b="1" lang="en" sz="1500">
                <a:solidFill>
                  <a:srgbClr val="990000"/>
                </a:solidFill>
                <a:latin typeface="Playfair Display"/>
                <a:ea typeface="Playfair Display"/>
                <a:cs typeface="Playfair Display"/>
                <a:sym typeface="Playfair Display"/>
              </a:rPr>
              <a:t>Reposado</a:t>
            </a:r>
            <a:r>
              <a:rPr lang="en" sz="1500">
                <a:latin typeface="Playfair Display"/>
                <a:ea typeface="Playfair Display"/>
                <a:cs typeface="Playfair Display"/>
                <a:sym typeface="Playfair Display"/>
              </a:rPr>
              <a:t> dominates in one store in an area surrounded by many stores.</a:t>
            </a:r>
            <a:endParaRPr sz="15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t/>
            </a:r>
            <a:endParaRPr sz="1500">
              <a:latin typeface="Playfair Display"/>
              <a:ea typeface="Playfair Display"/>
              <a:cs typeface="Playfair Display"/>
              <a:sym typeface="Playfair Display"/>
            </a:endParaRPr>
          </a:p>
          <a:p>
            <a:pPr indent="0" lvl="0" marL="0" rtl="0" algn="l">
              <a:spcBef>
                <a:spcPts val="0"/>
              </a:spcBef>
              <a:spcAft>
                <a:spcPts val="0"/>
              </a:spcAft>
              <a:buNone/>
            </a:pPr>
            <a:r>
              <a:t/>
            </a:r>
            <a:endParaRPr sz="1500">
              <a:latin typeface="Playfair Display"/>
              <a:ea typeface="Playfair Display"/>
              <a:cs typeface="Playfair Display"/>
              <a:sym typeface="Playfair Display"/>
            </a:endParaRPr>
          </a:p>
        </p:txBody>
      </p:sp>
      <p:sp>
        <p:nvSpPr>
          <p:cNvPr id="584" name="Google Shape;58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5" name="Google Shape;585;p46"/>
          <p:cNvPicPr preferRelativeResize="0"/>
          <p:nvPr/>
        </p:nvPicPr>
        <p:blipFill>
          <a:blip r:embed="rId5">
            <a:alphaModFix/>
          </a:blip>
          <a:stretch>
            <a:fillRect/>
          </a:stretch>
        </p:blipFill>
        <p:spPr>
          <a:xfrm>
            <a:off x="367275" y="1607024"/>
            <a:ext cx="3882121" cy="3231675"/>
          </a:xfrm>
          <a:prstGeom prst="rect">
            <a:avLst/>
          </a:prstGeom>
          <a:noFill/>
          <a:ln cap="flat" cmpd="sng" w="28575">
            <a:solidFill>
              <a:srgbClr val="249C91"/>
            </a:solidFill>
            <a:prstDash val="solid"/>
            <a:round/>
            <a:headEnd len="sm" w="sm" type="none"/>
            <a:tailEnd len="sm" w="sm" type="none"/>
          </a:ln>
        </p:spPr>
      </p:pic>
      <p:sp>
        <p:nvSpPr>
          <p:cNvPr id="586" name="Google Shape;586;p46"/>
          <p:cNvSpPr/>
          <p:nvPr/>
        </p:nvSpPr>
        <p:spPr>
          <a:xfrm>
            <a:off x="3514975" y="1210650"/>
            <a:ext cx="2137500" cy="420300"/>
          </a:xfrm>
          <a:prstGeom prst="rightArrow">
            <a:avLst>
              <a:gd fmla="val 50000" name="adj1"/>
              <a:gd fmla="val 50000" name="adj2"/>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4"/>
                </a:solidFill>
                <a:latin typeface="Mukta"/>
                <a:ea typeface="Mukta"/>
                <a:cs typeface="Mukta"/>
                <a:sym typeface="Mukta"/>
              </a:rPr>
              <a:t>F</a:t>
            </a:r>
            <a:r>
              <a:rPr lang="en" sz="1300">
                <a:solidFill>
                  <a:schemeClr val="accent4"/>
                </a:solidFill>
                <a:latin typeface="Playfair Display"/>
                <a:ea typeface="Playfair Display"/>
                <a:cs typeface="Playfair Display"/>
                <a:sym typeface="Playfair Display"/>
              </a:rPr>
              <a:t>ilter out blanco/silver</a:t>
            </a:r>
            <a:endParaRPr sz="1300">
              <a:solidFill>
                <a:schemeClr val="accent4"/>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47"/>
          <p:cNvPicPr preferRelativeResize="0"/>
          <p:nvPr/>
        </p:nvPicPr>
        <p:blipFill>
          <a:blip r:embed="rId3">
            <a:alphaModFix/>
          </a:blip>
          <a:stretch>
            <a:fillRect/>
          </a:stretch>
        </p:blipFill>
        <p:spPr>
          <a:xfrm>
            <a:off x="2841888" y="2118950"/>
            <a:ext cx="3437568" cy="2578176"/>
          </a:xfrm>
          <a:prstGeom prst="rect">
            <a:avLst/>
          </a:prstGeom>
          <a:noFill/>
          <a:ln cap="flat" cmpd="sng" w="28575">
            <a:solidFill>
              <a:srgbClr val="1D7E75"/>
            </a:solidFill>
            <a:prstDash val="solid"/>
            <a:round/>
            <a:headEnd len="sm" w="sm" type="none"/>
            <a:tailEnd len="sm" w="sm" type="none"/>
          </a:ln>
        </p:spPr>
      </p:pic>
      <p:sp>
        <p:nvSpPr>
          <p:cNvPr id="592" name="Google Shape;592;p47"/>
          <p:cNvSpPr txBox="1"/>
          <p:nvPr>
            <p:ph type="title"/>
          </p:nvPr>
        </p:nvSpPr>
        <p:spPr>
          <a:xfrm>
            <a:off x="238125" y="259950"/>
            <a:ext cx="8645100" cy="5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Hypothesis 2</a:t>
            </a:r>
            <a:endParaRPr b="0" sz="3200">
              <a:latin typeface="Playfair Display Black"/>
              <a:ea typeface="Playfair Display Black"/>
              <a:cs typeface="Playfair Display Black"/>
              <a:sym typeface="Playfair Display Black"/>
            </a:endParaRPr>
          </a:p>
        </p:txBody>
      </p:sp>
      <p:sp>
        <p:nvSpPr>
          <p:cNvPr id="593" name="Google Shape;59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47"/>
          <p:cNvSpPr txBox="1"/>
          <p:nvPr/>
        </p:nvSpPr>
        <p:spPr>
          <a:xfrm>
            <a:off x="770050" y="967150"/>
            <a:ext cx="7651200" cy="1028700"/>
          </a:xfrm>
          <a:prstGeom prst="rect">
            <a:avLst/>
          </a:prstGeom>
          <a:solidFill>
            <a:srgbClr val="B5E3D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Añejo is the most premium tequila category with it needing the longest aging process while blanco/silver tequila category being the cheapest tequila category with shortest aging time.</a:t>
            </a:r>
            <a:endParaRPr sz="1800">
              <a:solidFill>
                <a:schemeClr val="dk1"/>
              </a:solidFill>
              <a:latin typeface="Playfair Display"/>
              <a:ea typeface="Playfair Display"/>
              <a:cs typeface="Playfair Display"/>
              <a:sym typeface="Playfair Display"/>
            </a:endParaRPr>
          </a:p>
          <a:p>
            <a:pPr indent="0" lvl="0" marL="0" rtl="0" algn="ctr">
              <a:spcBef>
                <a:spcPts val="0"/>
              </a:spcBef>
              <a:spcAft>
                <a:spcPts val="0"/>
              </a:spcAft>
              <a:buClr>
                <a:schemeClr val="dk1"/>
              </a:buClr>
              <a:buSzPts val="1100"/>
              <a:buFont typeface="Arial"/>
              <a:buNone/>
            </a:pPr>
            <a:r>
              <a:t/>
            </a:r>
            <a:endParaRPr b="1" sz="800">
              <a:solidFill>
                <a:schemeClr val="dk1"/>
              </a:solidFill>
              <a:latin typeface="Playfair Display"/>
              <a:ea typeface="Playfair Display"/>
              <a:cs typeface="Playfair Display"/>
              <a:sym typeface="Playfair Display"/>
            </a:endParaRPr>
          </a:p>
        </p:txBody>
      </p:sp>
      <p:pic>
        <p:nvPicPr>
          <p:cNvPr id="595" name="Google Shape;595;p47"/>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48"/>
          <p:cNvSpPr txBox="1"/>
          <p:nvPr/>
        </p:nvSpPr>
        <p:spPr>
          <a:xfrm>
            <a:off x="494650" y="1738450"/>
            <a:ext cx="4270200" cy="14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Playfair Display"/>
                <a:ea typeface="Playfair Display"/>
                <a:cs typeface="Playfair Display"/>
                <a:sym typeface="Playfair Display"/>
              </a:rPr>
              <a:t>Over 75% of total </a:t>
            </a:r>
            <a:r>
              <a:rPr lang="en" sz="1500">
                <a:solidFill>
                  <a:schemeClr val="dk1"/>
                </a:solidFill>
                <a:latin typeface="Playfair Display"/>
                <a:ea typeface="Playfair Display"/>
                <a:cs typeface="Playfair Display"/>
                <a:sym typeface="Playfair Display"/>
              </a:rPr>
              <a:t>Añejo</a:t>
            </a:r>
            <a:r>
              <a:rPr lang="en" sz="1500">
                <a:solidFill>
                  <a:schemeClr val="dk1"/>
                </a:solidFill>
                <a:latin typeface="Playfair Display"/>
                <a:ea typeface="Playfair Display"/>
                <a:cs typeface="Playfair Display"/>
                <a:sym typeface="Playfair Display"/>
              </a:rPr>
              <a:t> tequila sales is  </a:t>
            </a:r>
            <a:r>
              <a:rPr lang="en" sz="1500">
                <a:solidFill>
                  <a:srgbClr val="A31515"/>
                </a:solidFill>
                <a:latin typeface="Playfair Display"/>
                <a:ea typeface="Playfair Display"/>
                <a:cs typeface="Playfair Display"/>
                <a:sym typeface="Playfair Display"/>
              </a:rPr>
              <a:t>premium</a:t>
            </a:r>
            <a:r>
              <a:rPr lang="en" sz="1500">
                <a:solidFill>
                  <a:schemeClr val="dk1"/>
                </a:solidFill>
                <a:latin typeface="Playfair Display"/>
                <a:ea typeface="Playfair Display"/>
                <a:cs typeface="Playfair Display"/>
                <a:sym typeface="Playfair Display"/>
              </a:rPr>
              <a:t>, with other tequila categories comprised of more non-premium sales, especially for blanco/silver tequila, with around 80% of total sales is </a:t>
            </a:r>
            <a:r>
              <a:rPr lang="en" sz="1500">
                <a:solidFill>
                  <a:srgbClr val="FF9900"/>
                </a:solidFill>
                <a:latin typeface="Playfair Display"/>
                <a:ea typeface="Playfair Display"/>
                <a:cs typeface="Playfair Display"/>
                <a:sym typeface="Playfair Display"/>
              </a:rPr>
              <a:t>non-premium</a:t>
            </a:r>
            <a:r>
              <a:rPr lang="en" sz="1500">
                <a:solidFill>
                  <a:schemeClr val="dk1"/>
                </a:solidFill>
                <a:latin typeface="Playfair Display"/>
                <a:ea typeface="Playfair Display"/>
                <a:cs typeface="Playfair Display"/>
                <a:sym typeface="Playfair Display"/>
              </a:rPr>
              <a:t>.</a:t>
            </a:r>
            <a:endParaRPr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500">
              <a:solidFill>
                <a:schemeClr val="dk1"/>
              </a:solidFill>
              <a:latin typeface="Playfair Display"/>
              <a:ea typeface="Playfair Display"/>
              <a:cs typeface="Playfair Display"/>
              <a:sym typeface="Playfair Display"/>
            </a:endParaRPr>
          </a:p>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Añejo tequila: perceived as a luxury product</a:t>
            </a:r>
            <a:endParaRPr sz="1500">
              <a:solidFill>
                <a:schemeClr val="dk1"/>
              </a:solidFill>
              <a:latin typeface="Playfair Display"/>
              <a:ea typeface="Playfair Display"/>
              <a:cs typeface="Playfair Display"/>
              <a:sym typeface="Playfair Display"/>
            </a:endParaRPr>
          </a:p>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Blanco/Silver tequilas: more accessible &amp; often chosen for their affordability or versatility in cocktails</a:t>
            </a:r>
            <a:endParaRPr sz="1500">
              <a:solidFill>
                <a:schemeClr val="dk1"/>
              </a:solidFill>
              <a:latin typeface="Playfair Display"/>
              <a:ea typeface="Playfair Display"/>
              <a:cs typeface="Playfair Display"/>
              <a:sym typeface="Playfair Display"/>
            </a:endParaRPr>
          </a:p>
        </p:txBody>
      </p:sp>
      <p:sp>
        <p:nvSpPr>
          <p:cNvPr id="602" name="Google Shape;602;p48"/>
          <p:cNvSpPr txBox="1"/>
          <p:nvPr/>
        </p:nvSpPr>
        <p:spPr>
          <a:xfrm>
            <a:off x="252525" y="277350"/>
            <a:ext cx="4980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Playfair Display Black"/>
                <a:ea typeface="Playfair Display Black"/>
                <a:cs typeface="Playfair Display Black"/>
                <a:sym typeface="Playfair Display Black"/>
              </a:rPr>
              <a:t>Tequila Category</a:t>
            </a:r>
            <a:r>
              <a:rPr lang="en" sz="3200">
                <a:latin typeface="Playfair Display Black"/>
                <a:ea typeface="Playfair Display Black"/>
                <a:cs typeface="Playfair Display Black"/>
                <a:sym typeface="Playfair Display Black"/>
              </a:rPr>
              <a:t> Role</a:t>
            </a:r>
            <a:endParaRPr sz="3200">
              <a:latin typeface="Playfair Display Black"/>
              <a:ea typeface="Playfair Display Black"/>
              <a:cs typeface="Playfair Display Black"/>
              <a:sym typeface="Playfair Display Black"/>
            </a:endParaRPr>
          </a:p>
        </p:txBody>
      </p:sp>
      <p:pic>
        <p:nvPicPr>
          <p:cNvPr id="603" name="Google Shape;603;p48"/>
          <p:cNvPicPr preferRelativeResize="0"/>
          <p:nvPr/>
        </p:nvPicPr>
        <p:blipFill>
          <a:blip r:embed="rId3">
            <a:alphaModFix/>
          </a:blip>
          <a:stretch>
            <a:fillRect/>
          </a:stretch>
        </p:blipFill>
        <p:spPr>
          <a:xfrm>
            <a:off x="5159876" y="349225"/>
            <a:ext cx="3624084" cy="4445050"/>
          </a:xfrm>
          <a:prstGeom prst="rect">
            <a:avLst/>
          </a:prstGeom>
          <a:noFill/>
          <a:ln cap="flat" cmpd="sng" w="28575">
            <a:solidFill>
              <a:srgbClr val="1D7E75"/>
            </a:solidFill>
            <a:prstDash val="solid"/>
            <a:round/>
            <a:headEnd len="sm" w="sm" type="none"/>
            <a:tailEnd len="sm" w="sm" type="none"/>
          </a:ln>
        </p:spPr>
      </p:pic>
      <p:pic>
        <p:nvPicPr>
          <p:cNvPr id="604" name="Google Shape;604;p48"/>
          <p:cNvPicPr preferRelativeResize="0"/>
          <p:nvPr/>
        </p:nvPicPr>
        <p:blipFill>
          <a:blip r:embed="rId4">
            <a:alphaModFix/>
          </a:blip>
          <a:stretch>
            <a:fillRect/>
          </a:stretch>
        </p:blipFill>
        <p:spPr>
          <a:xfrm>
            <a:off x="2112750" y="1034550"/>
            <a:ext cx="1108400" cy="62380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9"/>
          <p:cNvSpPr txBox="1"/>
          <p:nvPr>
            <p:ph type="title"/>
          </p:nvPr>
        </p:nvSpPr>
        <p:spPr>
          <a:xfrm>
            <a:off x="238125" y="270300"/>
            <a:ext cx="863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Playfair Display"/>
                <a:ea typeface="Playfair Display"/>
                <a:cs typeface="Playfair Display"/>
                <a:sym typeface="Playfair Display"/>
              </a:rPr>
              <a:t>Hypothesis 3</a:t>
            </a:r>
            <a:endParaRPr sz="3200">
              <a:latin typeface="Playfair Display"/>
              <a:ea typeface="Playfair Display"/>
              <a:cs typeface="Playfair Display"/>
              <a:sym typeface="Playfair Display"/>
            </a:endParaRPr>
          </a:p>
        </p:txBody>
      </p:sp>
      <p:sp>
        <p:nvSpPr>
          <p:cNvPr id="610" name="Google Shape;61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49"/>
          <p:cNvSpPr txBox="1"/>
          <p:nvPr/>
        </p:nvSpPr>
        <p:spPr>
          <a:xfrm>
            <a:off x="671325" y="1051600"/>
            <a:ext cx="7759800" cy="666300"/>
          </a:xfrm>
          <a:prstGeom prst="rect">
            <a:avLst/>
          </a:prstGeom>
          <a:solidFill>
            <a:srgbClr val="B5E3D8"/>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layfair Display"/>
                <a:ea typeface="Playfair Display"/>
                <a:cs typeface="Playfair Display"/>
                <a:sym typeface="Playfair Display"/>
              </a:rPr>
              <a:t>Tequilas priced between $20</a:t>
            </a:r>
            <a:r>
              <a:rPr lang="en" sz="1800">
                <a:solidFill>
                  <a:schemeClr val="dk1"/>
                </a:solidFill>
                <a:latin typeface="Playfair Display"/>
                <a:ea typeface="Playfair Display"/>
                <a:cs typeface="Playfair Display"/>
                <a:sym typeface="Playfair Display"/>
              </a:rPr>
              <a:t> &amp; </a:t>
            </a:r>
            <a:r>
              <a:rPr lang="en" sz="1800">
                <a:solidFill>
                  <a:schemeClr val="dk1"/>
                </a:solidFill>
                <a:latin typeface="Playfair Display"/>
                <a:ea typeface="Playfair Display"/>
                <a:cs typeface="Playfair Display"/>
                <a:sym typeface="Playfair Display"/>
              </a:rPr>
              <a:t>$64, particularly those with lower unit prices per 100ml, drive the majority of sales</a:t>
            </a:r>
            <a:endParaRPr sz="1800">
              <a:solidFill>
                <a:schemeClr val="dk1"/>
              </a:solidFill>
              <a:latin typeface="Playfair Display"/>
              <a:ea typeface="Playfair Display"/>
              <a:cs typeface="Playfair Display"/>
              <a:sym typeface="Playfair Display"/>
            </a:endParaRPr>
          </a:p>
        </p:txBody>
      </p:sp>
      <p:grpSp>
        <p:nvGrpSpPr>
          <p:cNvPr id="612" name="Google Shape;612;p49"/>
          <p:cNvGrpSpPr/>
          <p:nvPr/>
        </p:nvGrpSpPr>
        <p:grpSpPr>
          <a:xfrm>
            <a:off x="1760450" y="2504600"/>
            <a:ext cx="1696800" cy="707100"/>
            <a:chOff x="1786975" y="2628325"/>
            <a:chExt cx="1696800" cy="707100"/>
          </a:xfrm>
        </p:grpSpPr>
        <p:sp>
          <p:nvSpPr>
            <p:cNvPr id="613" name="Google Shape;613;p49"/>
            <p:cNvSpPr/>
            <p:nvPr/>
          </p:nvSpPr>
          <p:spPr>
            <a:xfrm>
              <a:off x="1786975" y="2628325"/>
              <a:ext cx="1696800" cy="707100"/>
            </a:xfrm>
            <a:prstGeom prst="rect">
              <a:avLst/>
            </a:prstGeom>
            <a:solidFill>
              <a:srgbClr val="B5E3D8"/>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614" name="Google Shape;614;p49"/>
            <p:cNvPicPr preferRelativeResize="0"/>
            <p:nvPr/>
          </p:nvPicPr>
          <p:blipFill>
            <a:blip r:embed="rId3">
              <a:alphaModFix/>
            </a:blip>
            <a:stretch>
              <a:fillRect/>
            </a:stretch>
          </p:blipFill>
          <p:spPr>
            <a:xfrm>
              <a:off x="1822513" y="2668325"/>
              <a:ext cx="1625725" cy="627075"/>
            </a:xfrm>
            <a:prstGeom prst="rect">
              <a:avLst/>
            </a:prstGeom>
            <a:noFill/>
            <a:ln cap="flat" cmpd="sng" w="28575">
              <a:solidFill>
                <a:srgbClr val="1D7E75"/>
              </a:solidFill>
              <a:prstDash val="solid"/>
              <a:round/>
              <a:headEnd len="sm" w="sm" type="none"/>
              <a:tailEnd len="sm" w="sm" type="none"/>
            </a:ln>
          </p:spPr>
        </p:pic>
      </p:grpSp>
      <p:grpSp>
        <p:nvGrpSpPr>
          <p:cNvPr id="615" name="Google Shape;615;p49"/>
          <p:cNvGrpSpPr/>
          <p:nvPr/>
        </p:nvGrpSpPr>
        <p:grpSpPr>
          <a:xfrm>
            <a:off x="1141835" y="1926508"/>
            <a:ext cx="791027" cy="847665"/>
            <a:chOff x="4526213" y="2348463"/>
            <a:chExt cx="1056675" cy="1056675"/>
          </a:xfrm>
        </p:grpSpPr>
        <p:sp>
          <p:nvSpPr>
            <p:cNvPr id="616" name="Google Shape;616;p49"/>
            <p:cNvSpPr/>
            <p:nvPr/>
          </p:nvSpPr>
          <p:spPr>
            <a:xfrm>
              <a:off x="4526250" y="2348500"/>
              <a:ext cx="1056600" cy="1056600"/>
            </a:xfrm>
            <a:prstGeom prst="ellipse">
              <a:avLst/>
            </a:prstGeom>
            <a:solidFill>
              <a:srgbClr val="B5E3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617" name="Google Shape;617;p49"/>
            <p:cNvPicPr preferRelativeResize="0"/>
            <p:nvPr/>
          </p:nvPicPr>
          <p:blipFill rotWithShape="1">
            <a:blip r:embed="rId4">
              <a:alphaModFix/>
            </a:blip>
            <a:srcRect b="0" l="0" r="0" t="0"/>
            <a:stretch/>
          </p:blipFill>
          <p:spPr>
            <a:xfrm>
              <a:off x="4526213" y="2348463"/>
              <a:ext cx="1056675" cy="1056675"/>
            </a:xfrm>
            <a:prstGeom prst="rect">
              <a:avLst/>
            </a:prstGeom>
            <a:noFill/>
            <a:ln>
              <a:noFill/>
            </a:ln>
          </p:spPr>
        </p:pic>
      </p:grpSp>
      <p:grpSp>
        <p:nvGrpSpPr>
          <p:cNvPr id="618" name="Google Shape;618;p49"/>
          <p:cNvGrpSpPr/>
          <p:nvPr/>
        </p:nvGrpSpPr>
        <p:grpSpPr>
          <a:xfrm>
            <a:off x="3704725" y="1894800"/>
            <a:ext cx="3906300" cy="2289000"/>
            <a:chOff x="3704725" y="1894800"/>
            <a:chExt cx="3906300" cy="2289000"/>
          </a:xfrm>
        </p:grpSpPr>
        <p:sp>
          <p:nvSpPr>
            <p:cNvPr id="619" name="Google Shape;619;p49"/>
            <p:cNvSpPr/>
            <p:nvPr/>
          </p:nvSpPr>
          <p:spPr>
            <a:xfrm>
              <a:off x="3704725" y="1894800"/>
              <a:ext cx="3906300" cy="2289000"/>
            </a:xfrm>
            <a:prstGeom prst="rect">
              <a:avLst/>
            </a:prstGeom>
            <a:solidFill>
              <a:srgbClr val="B5E3D8"/>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620" name="Google Shape;620;p49"/>
            <p:cNvPicPr preferRelativeResize="0"/>
            <p:nvPr/>
          </p:nvPicPr>
          <p:blipFill>
            <a:blip r:embed="rId5">
              <a:alphaModFix/>
            </a:blip>
            <a:stretch>
              <a:fillRect/>
            </a:stretch>
          </p:blipFill>
          <p:spPr>
            <a:xfrm>
              <a:off x="3739065" y="1926499"/>
              <a:ext cx="3837625" cy="2220575"/>
            </a:xfrm>
            <a:prstGeom prst="rect">
              <a:avLst/>
            </a:prstGeom>
            <a:noFill/>
            <a:ln cap="flat" cmpd="sng" w="28575">
              <a:solidFill>
                <a:srgbClr val="1D7E75"/>
              </a:solidFill>
              <a:prstDash val="solid"/>
              <a:round/>
              <a:headEnd len="sm" w="sm" type="none"/>
              <a:tailEnd len="sm" w="sm" type="none"/>
            </a:ln>
          </p:spPr>
        </p:pic>
      </p:grpSp>
      <p:pic>
        <p:nvPicPr>
          <p:cNvPr id="621" name="Google Shape;621;p49"/>
          <p:cNvPicPr preferRelativeResize="0"/>
          <p:nvPr/>
        </p:nvPicPr>
        <p:blipFill>
          <a:blip r:embed="rId6">
            <a:alphaModFix/>
          </a:blip>
          <a:stretch>
            <a:fillRect/>
          </a:stretch>
        </p:blipFill>
        <p:spPr>
          <a:xfrm>
            <a:off x="7005275" y="2633750"/>
            <a:ext cx="501400" cy="321550"/>
          </a:xfrm>
          <a:prstGeom prst="rect">
            <a:avLst/>
          </a:prstGeom>
          <a:noFill/>
          <a:ln>
            <a:noFill/>
          </a:ln>
        </p:spPr>
      </p:pic>
      <p:pic>
        <p:nvPicPr>
          <p:cNvPr id="622" name="Google Shape;622;p49"/>
          <p:cNvPicPr preferRelativeResize="0"/>
          <p:nvPr/>
        </p:nvPicPr>
        <p:blipFill>
          <a:blip r:embed="rId7">
            <a:alphaModFix/>
          </a:blip>
          <a:stretch>
            <a:fillRect/>
          </a:stretch>
        </p:blipFill>
        <p:spPr>
          <a:xfrm>
            <a:off x="6957975" y="3724175"/>
            <a:ext cx="548700" cy="413628"/>
          </a:xfrm>
          <a:prstGeom prst="rect">
            <a:avLst/>
          </a:prstGeom>
          <a:noFill/>
          <a:ln>
            <a:noFill/>
          </a:ln>
        </p:spPr>
      </p:pic>
      <p:pic>
        <p:nvPicPr>
          <p:cNvPr id="623" name="Google Shape;623;p49"/>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50"/>
          <p:cNvPicPr preferRelativeResize="0"/>
          <p:nvPr/>
        </p:nvPicPr>
        <p:blipFill rotWithShape="1">
          <a:blip r:embed="rId3">
            <a:alphaModFix/>
          </a:blip>
          <a:srcRect b="0" l="258" r="268" t="0"/>
          <a:stretch/>
        </p:blipFill>
        <p:spPr>
          <a:xfrm>
            <a:off x="457700" y="1601275"/>
            <a:ext cx="4831724" cy="3110399"/>
          </a:xfrm>
          <a:prstGeom prst="rect">
            <a:avLst/>
          </a:prstGeom>
          <a:noFill/>
          <a:ln cap="flat" cmpd="sng" w="28575">
            <a:solidFill>
              <a:srgbClr val="1D7E75"/>
            </a:solidFill>
            <a:prstDash val="solid"/>
            <a:round/>
            <a:headEnd len="sm" w="sm" type="none"/>
            <a:tailEnd len="sm" w="sm" type="none"/>
          </a:ln>
        </p:spPr>
      </p:pic>
      <p:pic>
        <p:nvPicPr>
          <p:cNvPr id="630" name="Google Shape;630;p50"/>
          <p:cNvPicPr preferRelativeResize="0"/>
          <p:nvPr/>
        </p:nvPicPr>
        <p:blipFill>
          <a:blip r:embed="rId4">
            <a:alphaModFix/>
          </a:blip>
          <a:stretch>
            <a:fillRect/>
          </a:stretch>
        </p:blipFill>
        <p:spPr>
          <a:xfrm>
            <a:off x="3908075" y="1786800"/>
            <a:ext cx="1143000" cy="1569900"/>
          </a:xfrm>
          <a:prstGeom prst="rect">
            <a:avLst/>
          </a:prstGeom>
          <a:noFill/>
          <a:ln>
            <a:noFill/>
          </a:ln>
        </p:spPr>
      </p:pic>
      <p:sp>
        <p:nvSpPr>
          <p:cNvPr id="631" name="Google Shape;631;p50"/>
          <p:cNvSpPr txBox="1"/>
          <p:nvPr/>
        </p:nvSpPr>
        <p:spPr>
          <a:xfrm>
            <a:off x="252525" y="870450"/>
            <a:ext cx="8611200" cy="13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layfair Display"/>
                <a:ea typeface="Playfair Display"/>
                <a:cs typeface="Playfair Display"/>
                <a:sym typeface="Playfair Display"/>
              </a:rPr>
              <a:t>Tequilas priced between </a:t>
            </a:r>
            <a:r>
              <a:rPr lang="en" sz="1500">
                <a:solidFill>
                  <a:srgbClr val="FF9900"/>
                </a:solidFill>
                <a:latin typeface="Playfair Display"/>
                <a:ea typeface="Playfair Display"/>
                <a:cs typeface="Playfair Display"/>
                <a:sym typeface="Playfair Display"/>
              </a:rPr>
              <a:t>$20</a:t>
            </a:r>
            <a:r>
              <a:rPr lang="en" sz="1500">
                <a:solidFill>
                  <a:srgbClr val="FF9900"/>
                </a:solidFill>
                <a:latin typeface="Playfair Display"/>
                <a:ea typeface="Playfair Display"/>
                <a:cs typeface="Playfair Display"/>
                <a:sym typeface="Playfair Display"/>
              </a:rPr>
              <a:t> &amp; </a:t>
            </a:r>
            <a:r>
              <a:rPr lang="en" sz="1500">
                <a:solidFill>
                  <a:srgbClr val="FF9900"/>
                </a:solidFill>
                <a:latin typeface="Playfair Display"/>
                <a:ea typeface="Playfair Display"/>
                <a:cs typeface="Playfair Display"/>
                <a:sym typeface="Playfair Display"/>
              </a:rPr>
              <a:t>$64</a:t>
            </a:r>
            <a:r>
              <a:rPr lang="en" sz="1500">
                <a:solidFill>
                  <a:schemeClr val="dk1"/>
                </a:solidFill>
                <a:latin typeface="Playfair Display"/>
                <a:ea typeface="Playfair Display"/>
                <a:cs typeface="Playfair Display"/>
                <a:sym typeface="Playfair Display"/>
              </a:rPr>
              <a:t> accounted for over 50% of total sales, with those having a unit price of less than $8 per 100ml achieving higher average weekly sales over a 52-week period</a:t>
            </a:r>
            <a:endParaRPr sz="1500">
              <a:solidFill>
                <a:schemeClr val="dk1"/>
              </a:solidFill>
              <a:latin typeface="Playfair Display"/>
              <a:ea typeface="Playfair Display"/>
              <a:cs typeface="Playfair Display"/>
              <a:sym typeface="Playfair Display"/>
            </a:endParaRPr>
          </a:p>
        </p:txBody>
      </p:sp>
      <p:sp>
        <p:nvSpPr>
          <p:cNvPr id="632" name="Google Shape;632;p50"/>
          <p:cNvSpPr txBox="1"/>
          <p:nvPr/>
        </p:nvSpPr>
        <p:spPr>
          <a:xfrm>
            <a:off x="252525" y="246175"/>
            <a:ext cx="861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Playfair Display Black"/>
                <a:ea typeface="Playfair Display Black"/>
                <a:cs typeface="Playfair Display Black"/>
                <a:sym typeface="Playfair Display Black"/>
              </a:rPr>
              <a:t>Unit Retail Price Role</a:t>
            </a:r>
            <a:endParaRPr sz="3200">
              <a:latin typeface="Playfair Display Black"/>
              <a:ea typeface="Playfair Display Black"/>
              <a:cs typeface="Playfair Display Black"/>
              <a:sym typeface="Playfair Display Black"/>
            </a:endParaRPr>
          </a:p>
        </p:txBody>
      </p:sp>
      <p:sp>
        <p:nvSpPr>
          <p:cNvPr id="633" name="Google Shape;633;p50"/>
          <p:cNvSpPr txBox="1"/>
          <p:nvPr/>
        </p:nvSpPr>
        <p:spPr>
          <a:xfrm>
            <a:off x="5892650" y="1735825"/>
            <a:ext cx="2664000" cy="2841300"/>
          </a:xfrm>
          <a:prstGeom prst="rect">
            <a:avLst/>
          </a:prstGeom>
          <a:solidFill>
            <a:srgbClr val="B5E3D8">
              <a:alpha val="50629"/>
            </a:srgbClr>
          </a:solidFill>
          <a:ln cap="flat" cmpd="sng" w="28575">
            <a:solidFill>
              <a:srgbClr val="1D7E75"/>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Prioritize a strong assortment of tequilas priced $20–$64 (50%+ of sales). Focus on &lt;$8 per 100ml options for higher weekly sales &amp; consistent performance.</a:t>
            </a:r>
            <a:endParaRPr sz="1500">
              <a:solidFill>
                <a:schemeClr val="dk1"/>
              </a:solidFill>
              <a:latin typeface="Playfair Display"/>
              <a:ea typeface="Playfair Display"/>
              <a:cs typeface="Playfair Display"/>
              <a:sym typeface="Playfair Display"/>
            </a:endParaRPr>
          </a:p>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Offer in-store tastings to justify the higher price points.</a:t>
            </a:r>
            <a:endParaRPr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1"/>
              </a:solidFill>
              <a:latin typeface="Mukta"/>
              <a:ea typeface="Mukta"/>
              <a:cs typeface="Mukta"/>
              <a:sym typeface="Mukta"/>
            </a:endParaRPr>
          </a:p>
        </p:txBody>
      </p:sp>
      <p:pic>
        <p:nvPicPr>
          <p:cNvPr id="634" name="Google Shape;634;p50"/>
          <p:cNvPicPr preferRelativeResize="0"/>
          <p:nvPr/>
        </p:nvPicPr>
        <p:blipFill rotWithShape="1">
          <a:blip r:embed="rId5">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51"/>
          <p:cNvPicPr preferRelativeResize="0"/>
          <p:nvPr/>
        </p:nvPicPr>
        <p:blipFill rotWithShape="1">
          <a:blip r:embed="rId3">
            <a:alphaModFix/>
          </a:blip>
          <a:srcRect b="0" l="7387" r="11876" t="0"/>
          <a:stretch/>
        </p:blipFill>
        <p:spPr>
          <a:xfrm>
            <a:off x="2946526" y="2016313"/>
            <a:ext cx="3240300" cy="2428800"/>
          </a:xfrm>
          <a:prstGeom prst="rect">
            <a:avLst/>
          </a:prstGeom>
          <a:noFill/>
          <a:ln cap="flat" cmpd="sng" w="28575">
            <a:solidFill>
              <a:srgbClr val="1D7E75"/>
            </a:solidFill>
            <a:prstDash val="solid"/>
            <a:round/>
            <a:headEnd len="sm" w="sm" type="none"/>
            <a:tailEnd len="sm" w="sm" type="none"/>
          </a:ln>
        </p:spPr>
      </p:pic>
      <p:sp>
        <p:nvSpPr>
          <p:cNvPr id="640" name="Google Shape;640;p51"/>
          <p:cNvSpPr txBox="1"/>
          <p:nvPr>
            <p:ph type="title"/>
          </p:nvPr>
        </p:nvSpPr>
        <p:spPr>
          <a:xfrm>
            <a:off x="722400" y="270300"/>
            <a:ext cx="7699200" cy="6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Hypothesis 4</a:t>
            </a:r>
            <a:endParaRPr b="0" sz="3200">
              <a:latin typeface="Playfair Display Black"/>
              <a:ea typeface="Playfair Display Black"/>
              <a:cs typeface="Playfair Display Black"/>
              <a:sym typeface="Playfair Display Black"/>
            </a:endParaRPr>
          </a:p>
        </p:txBody>
      </p:sp>
      <p:sp>
        <p:nvSpPr>
          <p:cNvPr id="641" name="Google Shape;64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2" name="Google Shape;642;p51"/>
          <p:cNvSpPr txBox="1"/>
          <p:nvPr/>
        </p:nvSpPr>
        <p:spPr>
          <a:xfrm>
            <a:off x="717075" y="1035875"/>
            <a:ext cx="7699200" cy="788100"/>
          </a:xfrm>
          <a:prstGeom prst="rect">
            <a:avLst/>
          </a:prstGeom>
          <a:solidFill>
            <a:srgbClr val="B5E3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layfair Display"/>
                <a:ea typeface="Playfair Display"/>
                <a:cs typeface="Playfair Display"/>
                <a:sym typeface="Playfair Display"/>
              </a:rPr>
              <a:t>Locations</a:t>
            </a:r>
            <a:r>
              <a:rPr lang="en" sz="2000">
                <a:solidFill>
                  <a:schemeClr val="dk1"/>
                </a:solidFill>
                <a:latin typeface="Playfair Display"/>
                <a:ea typeface="Playfair Display"/>
                <a:cs typeface="Playfair Display"/>
                <a:sym typeface="Playfair Display"/>
              </a:rPr>
              <a:t> with </a:t>
            </a:r>
            <a:r>
              <a:rPr lang="en" sz="2000" u="sng">
                <a:solidFill>
                  <a:schemeClr val="dk1"/>
                </a:solidFill>
                <a:latin typeface="Playfair Display"/>
                <a:ea typeface="Playfair Display"/>
                <a:cs typeface="Playfair Display"/>
                <a:sym typeface="Playfair Display"/>
              </a:rPr>
              <a:t>higher</a:t>
            </a:r>
            <a:r>
              <a:rPr lang="en" sz="2000">
                <a:solidFill>
                  <a:schemeClr val="dk1"/>
                </a:solidFill>
                <a:latin typeface="Playfair Display"/>
                <a:ea typeface="Playfair Display"/>
                <a:cs typeface="Playfair Display"/>
                <a:sym typeface="Playfair Display"/>
              </a:rPr>
              <a:t> hispanic populations drive </a:t>
            </a:r>
            <a:r>
              <a:rPr lang="en" sz="2000" u="sng">
                <a:solidFill>
                  <a:schemeClr val="dk1"/>
                </a:solidFill>
                <a:latin typeface="Playfair Display"/>
                <a:ea typeface="Playfair Display"/>
                <a:cs typeface="Playfair Display"/>
                <a:sym typeface="Playfair Display"/>
              </a:rPr>
              <a:t>higher</a:t>
            </a:r>
            <a:r>
              <a:rPr lang="en" sz="2000">
                <a:solidFill>
                  <a:schemeClr val="dk1"/>
                </a:solidFill>
                <a:latin typeface="Playfair Display"/>
                <a:ea typeface="Playfair Display"/>
                <a:cs typeface="Playfair Display"/>
                <a:sym typeface="Playfair Display"/>
              </a:rPr>
              <a:t> sales.</a:t>
            </a:r>
            <a:endParaRPr sz="2000">
              <a:solidFill>
                <a:schemeClr val="dk1"/>
              </a:solidFill>
              <a:latin typeface="Playfair Display"/>
              <a:ea typeface="Playfair Display"/>
              <a:cs typeface="Playfair Display"/>
              <a:sym typeface="Playfair Display"/>
            </a:endParaRPr>
          </a:p>
        </p:txBody>
      </p:sp>
      <p:pic>
        <p:nvPicPr>
          <p:cNvPr id="643" name="Google Shape;643;p51"/>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52"/>
          <p:cNvSpPr txBox="1"/>
          <p:nvPr/>
        </p:nvSpPr>
        <p:spPr>
          <a:xfrm>
            <a:off x="484800" y="694600"/>
            <a:ext cx="8158800" cy="9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Playfair Display Medium"/>
                <a:ea typeface="Playfair Display Medium"/>
                <a:cs typeface="Playfair Display Medium"/>
                <a:sym typeface="Playfair Display Medium"/>
              </a:rPr>
              <a:t>While some price zones with higher hispanic populations show high sales, the relationship is </a:t>
            </a:r>
            <a:r>
              <a:rPr lang="en" sz="1300">
                <a:solidFill>
                  <a:schemeClr val="dk1"/>
                </a:solidFill>
                <a:highlight>
                  <a:srgbClr val="6FE2DA"/>
                </a:highlight>
                <a:latin typeface="Playfair Display Medium"/>
                <a:ea typeface="Playfair Display Medium"/>
                <a:cs typeface="Playfair Display Medium"/>
                <a:sym typeface="Playfair Display Medium"/>
              </a:rPr>
              <a:t>not consistent. </a:t>
            </a:r>
            <a:r>
              <a:rPr lang="en" sz="1300">
                <a:solidFill>
                  <a:schemeClr val="dk1"/>
                </a:solidFill>
                <a:latin typeface="Playfair Display Medium"/>
                <a:ea typeface="Playfair Display Medium"/>
                <a:cs typeface="Playfair Display Medium"/>
                <a:sym typeface="Playfair Display Medium"/>
              </a:rPr>
              <a:t>This suggests that factors like local preferences, pricing strategies, or distribution channels might play a more significant role than demographics alone.</a:t>
            </a:r>
            <a:endParaRPr sz="1300">
              <a:solidFill>
                <a:schemeClr val="dk1"/>
              </a:solidFill>
              <a:highlight>
                <a:schemeClr val="lt1"/>
              </a:highlight>
              <a:latin typeface="Playfair Display Medium"/>
              <a:ea typeface="Playfair Display Medium"/>
              <a:cs typeface="Playfair Display Medium"/>
              <a:sym typeface="Playfair Display Medium"/>
            </a:endParaRPr>
          </a:p>
        </p:txBody>
      </p:sp>
      <p:sp>
        <p:nvSpPr>
          <p:cNvPr id="650" name="Google Shape;650;p52"/>
          <p:cNvSpPr txBox="1"/>
          <p:nvPr/>
        </p:nvSpPr>
        <p:spPr>
          <a:xfrm>
            <a:off x="272450" y="156300"/>
            <a:ext cx="859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dk1"/>
                </a:solidFill>
                <a:latin typeface="Playfair Display Black"/>
                <a:ea typeface="Playfair Display Black"/>
                <a:cs typeface="Playfair Display Black"/>
                <a:sym typeface="Playfair Display Black"/>
              </a:rPr>
              <a:t>Hispanic Population</a:t>
            </a:r>
            <a:r>
              <a:rPr lang="en" sz="3200">
                <a:solidFill>
                  <a:schemeClr val="dk1"/>
                </a:solidFill>
                <a:latin typeface="Playfair Display Black"/>
                <a:ea typeface="Playfair Display Black"/>
                <a:cs typeface="Playfair Display Black"/>
                <a:sym typeface="Playfair Display Black"/>
              </a:rPr>
              <a:t> Role</a:t>
            </a:r>
            <a:endParaRPr sz="3200">
              <a:solidFill>
                <a:schemeClr val="dk1"/>
              </a:solidFill>
              <a:latin typeface="Playfair Display Black"/>
              <a:ea typeface="Playfair Display Black"/>
              <a:cs typeface="Playfair Display Black"/>
              <a:sym typeface="Playfair Display Black"/>
            </a:endParaRPr>
          </a:p>
        </p:txBody>
      </p:sp>
      <p:pic>
        <p:nvPicPr>
          <p:cNvPr id="651" name="Google Shape;651;p52"/>
          <p:cNvPicPr preferRelativeResize="0"/>
          <p:nvPr/>
        </p:nvPicPr>
        <p:blipFill>
          <a:blip r:embed="rId3">
            <a:alphaModFix/>
          </a:blip>
          <a:stretch>
            <a:fillRect/>
          </a:stretch>
        </p:blipFill>
        <p:spPr>
          <a:xfrm>
            <a:off x="490750" y="1526000"/>
            <a:ext cx="8146903" cy="3223851"/>
          </a:xfrm>
          <a:prstGeom prst="rect">
            <a:avLst/>
          </a:prstGeom>
          <a:noFill/>
          <a:ln cap="flat" cmpd="sng" w="38100">
            <a:solidFill>
              <a:srgbClr val="1E7A74"/>
            </a:solidFill>
            <a:prstDash val="solid"/>
            <a:round/>
            <a:headEnd len="sm" w="sm" type="none"/>
            <a:tailEnd len="sm" w="sm" type="none"/>
          </a:ln>
        </p:spPr>
      </p:pic>
      <p:pic>
        <p:nvPicPr>
          <p:cNvPr id="652" name="Google Shape;652;p52"/>
          <p:cNvPicPr preferRelativeResize="0"/>
          <p:nvPr/>
        </p:nvPicPr>
        <p:blipFill>
          <a:blip r:embed="rId4">
            <a:alphaModFix/>
          </a:blip>
          <a:stretch>
            <a:fillRect/>
          </a:stretch>
        </p:blipFill>
        <p:spPr>
          <a:xfrm>
            <a:off x="1499075" y="1941650"/>
            <a:ext cx="2020200" cy="798900"/>
          </a:xfrm>
          <a:prstGeom prst="rect">
            <a:avLst/>
          </a:prstGeom>
          <a:noFill/>
          <a:ln>
            <a:noFill/>
          </a:ln>
        </p:spPr>
      </p:pic>
      <p:pic>
        <p:nvPicPr>
          <p:cNvPr id="653" name="Google Shape;653;p52"/>
          <p:cNvPicPr preferRelativeResize="0"/>
          <p:nvPr/>
        </p:nvPicPr>
        <p:blipFill rotWithShape="1">
          <a:blip r:embed="rId5">
            <a:alphaModFix/>
          </a:blip>
          <a:srcRect b="48140" l="63886" r="13987" t="23641"/>
          <a:stretch/>
        </p:blipFill>
        <p:spPr>
          <a:xfrm>
            <a:off x="8403500" y="239438"/>
            <a:ext cx="467850" cy="51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53"/>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659" name="Google Shape;659;p53"/>
          <p:cNvSpPr txBox="1"/>
          <p:nvPr>
            <p:ph type="title"/>
          </p:nvPr>
        </p:nvSpPr>
        <p:spPr>
          <a:xfrm flipH="1">
            <a:off x="4342300" y="2354800"/>
            <a:ext cx="3849600" cy="16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Model Description and Metrics</a:t>
            </a:r>
            <a:endParaRPr b="0" sz="4000">
              <a:solidFill>
                <a:srgbClr val="191919"/>
              </a:solidFill>
              <a:latin typeface="Playfair Display"/>
              <a:ea typeface="Playfair Display"/>
              <a:cs typeface="Playfair Display"/>
              <a:sym typeface="Playfair Display"/>
            </a:endParaRPr>
          </a:p>
        </p:txBody>
      </p:sp>
      <p:sp>
        <p:nvSpPr>
          <p:cNvPr id="660" name="Google Shape;660;p53"/>
          <p:cNvSpPr txBox="1"/>
          <p:nvPr>
            <p:ph idx="2" type="title"/>
          </p:nvPr>
        </p:nvSpPr>
        <p:spPr>
          <a:xfrm flipH="1">
            <a:off x="4437225" y="1360600"/>
            <a:ext cx="1315800" cy="9942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04</a:t>
            </a:r>
            <a:endParaRPr>
              <a:solidFill>
                <a:schemeClr val="accent6"/>
              </a:solidFill>
            </a:endParaRPr>
          </a:p>
        </p:txBody>
      </p:sp>
      <p:grpSp>
        <p:nvGrpSpPr>
          <p:cNvPr id="661" name="Google Shape;661;p53"/>
          <p:cNvGrpSpPr/>
          <p:nvPr/>
        </p:nvGrpSpPr>
        <p:grpSpPr>
          <a:xfrm>
            <a:off x="-66519" y="94275"/>
            <a:ext cx="3926700" cy="4801733"/>
            <a:chOff x="-66519" y="94275"/>
            <a:chExt cx="3926700" cy="4801733"/>
          </a:xfrm>
        </p:grpSpPr>
        <p:sp>
          <p:nvSpPr>
            <p:cNvPr id="662" name="Google Shape;662;p53"/>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63" name="Google Shape;663;p53"/>
            <p:cNvGrpSpPr/>
            <p:nvPr/>
          </p:nvGrpSpPr>
          <p:grpSpPr>
            <a:xfrm flipH="1">
              <a:off x="-66519" y="247492"/>
              <a:ext cx="3926700" cy="4648515"/>
              <a:chOff x="5283682" y="223425"/>
              <a:chExt cx="3926700" cy="4715475"/>
            </a:xfrm>
          </p:grpSpPr>
          <p:cxnSp>
            <p:nvCxnSpPr>
              <p:cNvPr id="664" name="Google Shape;664;p53"/>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665" name="Google Shape;665;p53"/>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666" name="Google Shape;66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4"/>
          <p:cNvSpPr/>
          <p:nvPr/>
        </p:nvSpPr>
        <p:spPr>
          <a:xfrm>
            <a:off x="993525" y="1140850"/>
            <a:ext cx="2215500" cy="937500"/>
          </a:xfrm>
          <a:prstGeom prst="rect">
            <a:avLst/>
          </a:prstGeom>
          <a:solidFill>
            <a:srgbClr val="CCCCCC"/>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672" name="Google Shape;672;p54"/>
          <p:cNvSpPr/>
          <p:nvPr/>
        </p:nvSpPr>
        <p:spPr>
          <a:xfrm>
            <a:off x="993525" y="2145325"/>
            <a:ext cx="2215500" cy="1698900"/>
          </a:xfrm>
          <a:prstGeom prst="rect">
            <a:avLst/>
          </a:prstGeom>
          <a:solidFill>
            <a:srgbClr val="CCCCCC"/>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673" name="Google Shape;673;p54"/>
          <p:cNvSpPr/>
          <p:nvPr/>
        </p:nvSpPr>
        <p:spPr>
          <a:xfrm>
            <a:off x="993525" y="3911200"/>
            <a:ext cx="2215500" cy="680100"/>
          </a:xfrm>
          <a:prstGeom prst="rect">
            <a:avLst/>
          </a:prstGeom>
          <a:solidFill>
            <a:srgbClr val="CCCCCC"/>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674" name="Google Shape;674;p54"/>
          <p:cNvSpPr txBox="1"/>
          <p:nvPr>
            <p:ph type="title"/>
          </p:nvPr>
        </p:nvSpPr>
        <p:spPr>
          <a:xfrm>
            <a:off x="274075" y="265600"/>
            <a:ext cx="8606100" cy="6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Modeling Process</a:t>
            </a:r>
            <a:endParaRPr b="0" sz="3200">
              <a:latin typeface="Playfair Display Black"/>
              <a:ea typeface="Playfair Display Black"/>
              <a:cs typeface="Playfair Display Black"/>
              <a:sym typeface="Playfair Display Black"/>
            </a:endParaRPr>
          </a:p>
        </p:txBody>
      </p:sp>
      <p:sp>
        <p:nvSpPr>
          <p:cNvPr id="675" name="Google Shape;67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54"/>
          <p:cNvSpPr txBox="1"/>
          <p:nvPr/>
        </p:nvSpPr>
        <p:spPr>
          <a:xfrm>
            <a:off x="6923127" y="1887758"/>
            <a:ext cx="1456800" cy="19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677" name="Google Shape;677;p54"/>
          <p:cNvSpPr txBox="1"/>
          <p:nvPr/>
        </p:nvSpPr>
        <p:spPr>
          <a:xfrm>
            <a:off x="5378658" y="1887758"/>
            <a:ext cx="1456852" cy="1956556"/>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nvGrpSpPr>
          <p:cNvPr id="678" name="Google Shape;678;p54"/>
          <p:cNvGrpSpPr/>
          <p:nvPr/>
        </p:nvGrpSpPr>
        <p:grpSpPr>
          <a:xfrm>
            <a:off x="1163275" y="1140750"/>
            <a:ext cx="6817470" cy="937401"/>
            <a:chOff x="444195" y="438790"/>
            <a:chExt cx="7567399" cy="1158000"/>
          </a:xfrm>
        </p:grpSpPr>
        <p:sp>
          <p:nvSpPr>
            <p:cNvPr id="679" name="Google Shape;679;p54"/>
            <p:cNvSpPr txBox="1"/>
            <p:nvPr/>
          </p:nvSpPr>
          <p:spPr>
            <a:xfrm>
              <a:off x="444195" y="488976"/>
              <a:ext cx="2271000" cy="10035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500">
                  <a:solidFill>
                    <a:srgbClr val="155B55"/>
                  </a:solidFill>
                  <a:latin typeface="Playfair Display SemiBold"/>
                  <a:ea typeface="Playfair Display SemiBold"/>
                  <a:cs typeface="Playfair Display SemiBold"/>
                  <a:sym typeface="Playfair Display SemiBold"/>
                </a:rPr>
                <a:t>Model Selection</a:t>
              </a:r>
              <a:endParaRPr sz="1500">
                <a:solidFill>
                  <a:srgbClr val="155B55"/>
                </a:solidFill>
                <a:latin typeface="Playfair Display SemiBold"/>
                <a:ea typeface="Playfair Display SemiBold"/>
                <a:cs typeface="Playfair Display SemiBold"/>
                <a:sym typeface="Playfair Display SemiBold"/>
              </a:endParaRPr>
            </a:p>
          </p:txBody>
        </p:sp>
        <p:sp>
          <p:nvSpPr>
            <p:cNvPr id="680" name="Google Shape;680;p54"/>
            <p:cNvSpPr/>
            <p:nvPr/>
          </p:nvSpPr>
          <p:spPr>
            <a:xfrm>
              <a:off x="2789794" y="438790"/>
              <a:ext cx="5221800" cy="1158000"/>
            </a:xfrm>
            <a:prstGeom prst="rect">
              <a:avLst/>
            </a:prstGeom>
            <a:solidFill>
              <a:srgbClr val="155B5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500">
                <a:latin typeface="Playfair Display SemiBold"/>
                <a:ea typeface="Playfair Display SemiBold"/>
                <a:cs typeface="Playfair Display SemiBold"/>
                <a:sym typeface="Playfair Display SemiBold"/>
              </a:endParaRPr>
            </a:p>
          </p:txBody>
        </p:sp>
        <p:sp>
          <p:nvSpPr>
            <p:cNvPr id="681" name="Google Shape;681;p54"/>
            <p:cNvSpPr txBox="1"/>
            <p:nvPr/>
          </p:nvSpPr>
          <p:spPr>
            <a:xfrm>
              <a:off x="2914391" y="523074"/>
              <a:ext cx="4765800" cy="1003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Playfair Display SemiBold"/>
                  <a:ea typeface="Playfair Display SemiBold"/>
                  <a:cs typeface="Playfair Display SemiBold"/>
                  <a:sym typeface="Playfair Display SemiBold"/>
                </a:rPr>
                <a:t>Select the best model for the objective.</a:t>
              </a:r>
              <a:endParaRPr sz="1500">
                <a:solidFill>
                  <a:srgbClr val="FFFFFF"/>
                </a:solidFill>
                <a:latin typeface="Playfair Display SemiBold"/>
                <a:ea typeface="Playfair Display SemiBold"/>
                <a:cs typeface="Playfair Display SemiBold"/>
                <a:sym typeface="Playfair Display SemiBold"/>
              </a:endParaRPr>
            </a:p>
          </p:txBody>
        </p:sp>
      </p:grpSp>
      <p:sp>
        <p:nvSpPr>
          <p:cNvPr id="682" name="Google Shape;682;p54"/>
          <p:cNvSpPr/>
          <p:nvPr/>
        </p:nvSpPr>
        <p:spPr>
          <a:xfrm>
            <a:off x="3276425" y="2145321"/>
            <a:ext cx="4051800" cy="424500"/>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54"/>
          <p:cNvSpPr txBox="1"/>
          <p:nvPr/>
        </p:nvSpPr>
        <p:spPr>
          <a:xfrm>
            <a:off x="1163175" y="2288850"/>
            <a:ext cx="2045944" cy="1555454"/>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500">
                <a:solidFill>
                  <a:srgbClr val="1D7E75"/>
                </a:solidFill>
                <a:latin typeface="Playfair Display SemiBold"/>
                <a:ea typeface="Playfair Display SemiBold"/>
                <a:cs typeface="Playfair Display SemiBold"/>
                <a:sym typeface="Playfair Display SemiBold"/>
              </a:rPr>
              <a:t>Parameter Tuning &amp; Model Validation</a:t>
            </a:r>
            <a:endParaRPr sz="1500">
              <a:solidFill>
                <a:srgbClr val="1D7E75"/>
              </a:solidFill>
              <a:latin typeface="Playfair Display SemiBold"/>
              <a:ea typeface="Playfair Display SemiBold"/>
              <a:cs typeface="Playfair Display SemiBold"/>
              <a:sym typeface="Playfair Display SemiBold"/>
            </a:endParaRPr>
          </a:p>
        </p:txBody>
      </p:sp>
      <p:sp>
        <p:nvSpPr>
          <p:cNvPr id="684" name="Google Shape;684;p54"/>
          <p:cNvSpPr/>
          <p:nvPr/>
        </p:nvSpPr>
        <p:spPr>
          <a:xfrm>
            <a:off x="3276419" y="2567259"/>
            <a:ext cx="4051888" cy="592311"/>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685" name="Google Shape;685;p54"/>
          <p:cNvGrpSpPr/>
          <p:nvPr/>
        </p:nvGrpSpPr>
        <p:grpSpPr>
          <a:xfrm>
            <a:off x="3276417" y="3159708"/>
            <a:ext cx="4051888" cy="680015"/>
            <a:chOff x="2789794" y="2935956"/>
            <a:chExt cx="4497600" cy="884400"/>
          </a:xfrm>
        </p:grpSpPr>
        <p:sp>
          <p:nvSpPr>
            <p:cNvPr id="686" name="Google Shape;686;p54"/>
            <p:cNvSpPr/>
            <p:nvPr/>
          </p:nvSpPr>
          <p:spPr>
            <a:xfrm>
              <a:off x="2789794" y="2935956"/>
              <a:ext cx="4497600" cy="884400"/>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54"/>
            <p:cNvSpPr txBox="1"/>
            <p:nvPr/>
          </p:nvSpPr>
          <p:spPr>
            <a:xfrm>
              <a:off x="2914388" y="3295179"/>
              <a:ext cx="3849900" cy="330600"/>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p:txBody>
        </p:sp>
      </p:grpSp>
      <p:sp>
        <p:nvSpPr>
          <p:cNvPr id="688" name="Google Shape;688;p54"/>
          <p:cNvSpPr txBox="1"/>
          <p:nvPr/>
        </p:nvSpPr>
        <p:spPr>
          <a:xfrm>
            <a:off x="3388675" y="2742500"/>
            <a:ext cx="3881700" cy="592200"/>
          </a:xfrm>
          <a:prstGeom prst="rect">
            <a:avLst/>
          </a:prstGeom>
          <a:solidFill>
            <a:srgbClr val="1B786F"/>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Playfair Display"/>
                <a:ea typeface="Playfair Display"/>
                <a:cs typeface="Playfair Display"/>
                <a:sym typeface="Playfair Display"/>
              </a:rPr>
              <a:t>Find the best parameters for the model, validate the </a:t>
            </a:r>
            <a:r>
              <a:rPr lang="en" sz="1500">
                <a:solidFill>
                  <a:srgbClr val="FFFFFF"/>
                </a:solidFill>
                <a:latin typeface="Playfair Display"/>
                <a:ea typeface="Playfair Display"/>
                <a:cs typeface="Playfair Display"/>
                <a:sym typeface="Playfair Display"/>
              </a:rPr>
              <a:t>results</a:t>
            </a:r>
            <a:r>
              <a:rPr lang="en" sz="1500">
                <a:solidFill>
                  <a:srgbClr val="FFFFFF"/>
                </a:solidFill>
                <a:latin typeface="Playfair Display"/>
                <a:ea typeface="Playfair Display"/>
                <a:cs typeface="Playfair Display"/>
                <a:sym typeface="Playfair Display"/>
              </a:rPr>
              <a:t>,</a:t>
            </a:r>
            <a:r>
              <a:rPr lang="en" sz="1500">
                <a:solidFill>
                  <a:srgbClr val="FFFFFF"/>
                </a:solidFill>
                <a:latin typeface="Playfair Display"/>
                <a:ea typeface="Playfair Display"/>
                <a:cs typeface="Playfair Display"/>
                <a:sym typeface="Playfair Display"/>
              </a:rPr>
              <a:t> &amp; </a:t>
            </a:r>
            <a:r>
              <a:rPr lang="en" sz="1500">
                <a:solidFill>
                  <a:srgbClr val="FFFFFF"/>
                </a:solidFill>
                <a:latin typeface="Playfair Display"/>
                <a:ea typeface="Playfair Display"/>
                <a:cs typeface="Playfair Display"/>
                <a:sym typeface="Playfair Display"/>
              </a:rPr>
              <a:t>weight the model accordingly.</a:t>
            </a:r>
            <a:endParaRPr sz="1500">
              <a:solidFill>
                <a:srgbClr val="FFFFFF"/>
              </a:solidFill>
              <a:latin typeface="Playfair Display"/>
              <a:ea typeface="Playfair Display"/>
              <a:cs typeface="Playfair Display"/>
              <a:sym typeface="Playfair Display"/>
            </a:endParaRPr>
          </a:p>
        </p:txBody>
      </p:sp>
      <p:grpSp>
        <p:nvGrpSpPr>
          <p:cNvPr id="689" name="Google Shape;689;p54"/>
          <p:cNvGrpSpPr/>
          <p:nvPr/>
        </p:nvGrpSpPr>
        <p:grpSpPr>
          <a:xfrm>
            <a:off x="1163154" y="3911275"/>
            <a:ext cx="5515160" cy="679980"/>
            <a:chOff x="444060" y="3864554"/>
            <a:chExt cx="6121834" cy="840000"/>
          </a:xfrm>
        </p:grpSpPr>
        <p:sp>
          <p:nvSpPr>
            <p:cNvPr id="690" name="Google Shape;690;p54"/>
            <p:cNvSpPr txBox="1"/>
            <p:nvPr/>
          </p:nvSpPr>
          <p:spPr>
            <a:xfrm>
              <a:off x="444060" y="4023201"/>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500">
                  <a:solidFill>
                    <a:srgbClr val="249C91"/>
                  </a:solidFill>
                  <a:latin typeface="Playfair Display SemiBold"/>
                  <a:ea typeface="Playfair Display SemiBold"/>
                  <a:cs typeface="Playfair Display SemiBold"/>
                  <a:sym typeface="Playfair Display SemiBold"/>
                </a:rPr>
                <a:t>Model Evaluation</a:t>
              </a:r>
              <a:endParaRPr sz="1500">
                <a:solidFill>
                  <a:srgbClr val="249C91"/>
                </a:solidFill>
                <a:latin typeface="Playfair Display SemiBold"/>
                <a:ea typeface="Playfair Display SemiBold"/>
                <a:cs typeface="Playfair Display SemiBold"/>
                <a:sym typeface="Playfair Display SemiBold"/>
              </a:endParaRPr>
            </a:p>
          </p:txBody>
        </p:sp>
        <p:sp>
          <p:nvSpPr>
            <p:cNvPr id="691" name="Google Shape;691;p54"/>
            <p:cNvSpPr txBox="1"/>
            <p:nvPr/>
          </p:nvSpPr>
          <p:spPr>
            <a:xfrm>
              <a:off x="2902988" y="4179560"/>
              <a:ext cx="34977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Playfair Display SemiBold"/>
                  <a:ea typeface="Playfair Display SemiBold"/>
                  <a:cs typeface="Playfair Display SemiBold"/>
                  <a:sym typeface="Playfair Display SemiBold"/>
                </a:rPr>
                <a:t>Test the best model on the test set.</a:t>
              </a:r>
              <a:endParaRPr sz="1500">
                <a:solidFill>
                  <a:srgbClr val="FFFFFF"/>
                </a:solidFill>
                <a:latin typeface="Playfair Display SemiBold"/>
                <a:ea typeface="Playfair Display SemiBold"/>
                <a:cs typeface="Playfair Display SemiBold"/>
                <a:sym typeface="Playfair Display SemiBold"/>
              </a:endParaRPr>
            </a:p>
          </p:txBody>
        </p:sp>
        <p:sp>
          <p:nvSpPr>
            <p:cNvPr id="692" name="Google Shape;692;p54"/>
            <p:cNvSpPr/>
            <p:nvPr/>
          </p:nvSpPr>
          <p:spPr>
            <a:xfrm>
              <a:off x="2789794" y="3864554"/>
              <a:ext cx="3776100" cy="840000"/>
            </a:xfrm>
            <a:prstGeom prst="rect">
              <a:avLst/>
            </a:prstGeom>
            <a:solidFill>
              <a:srgbClr val="249C9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chemeClr val="accent3"/>
                  </a:solidFill>
                  <a:latin typeface="Playfair Display SemiBold"/>
                  <a:ea typeface="Playfair Display SemiBold"/>
                  <a:cs typeface="Playfair Display SemiBold"/>
                  <a:sym typeface="Playfair Display SemiBold"/>
                </a:rPr>
                <a:t>Test the best model on the test set.</a:t>
              </a:r>
              <a:endParaRPr sz="1500">
                <a:latin typeface="Playfair Display SemiBold"/>
                <a:ea typeface="Playfair Display SemiBold"/>
                <a:cs typeface="Playfair Display SemiBold"/>
                <a:sym typeface="Playfair Display SemiBold"/>
              </a:endParaRPr>
            </a:p>
          </p:txBody>
        </p:sp>
      </p:grpSp>
      <p:pic>
        <p:nvPicPr>
          <p:cNvPr id="693" name="Google Shape;693;p54"/>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5"/>
          <p:cNvSpPr/>
          <p:nvPr/>
        </p:nvSpPr>
        <p:spPr>
          <a:xfrm>
            <a:off x="826800" y="984125"/>
            <a:ext cx="7490400" cy="340800"/>
          </a:xfrm>
          <a:prstGeom prst="rect">
            <a:avLst/>
          </a:prstGeom>
          <a:solidFill>
            <a:srgbClr val="155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699" name="Google Shape;699;p55"/>
          <p:cNvPicPr preferRelativeResize="0"/>
          <p:nvPr/>
        </p:nvPicPr>
        <p:blipFill rotWithShape="1">
          <a:blip r:embed="rId3">
            <a:alphaModFix/>
          </a:blip>
          <a:srcRect b="23957" l="0" r="0" t="22600"/>
          <a:stretch/>
        </p:blipFill>
        <p:spPr>
          <a:xfrm>
            <a:off x="826788" y="999813"/>
            <a:ext cx="1047625" cy="309425"/>
          </a:xfrm>
          <a:prstGeom prst="rect">
            <a:avLst/>
          </a:prstGeom>
          <a:noFill/>
          <a:ln>
            <a:noFill/>
          </a:ln>
        </p:spPr>
      </p:pic>
      <p:sp>
        <p:nvSpPr>
          <p:cNvPr id="700" name="Google Shape;700;p55"/>
          <p:cNvSpPr txBox="1"/>
          <p:nvPr>
            <p:ph type="title"/>
          </p:nvPr>
        </p:nvSpPr>
        <p:spPr>
          <a:xfrm>
            <a:off x="268950" y="300100"/>
            <a:ext cx="86061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Model Selection</a:t>
            </a:r>
            <a:endParaRPr b="0" sz="3200">
              <a:latin typeface="Playfair Display Black"/>
              <a:ea typeface="Playfair Display Black"/>
              <a:cs typeface="Playfair Display Black"/>
              <a:sym typeface="Playfair Display Black"/>
            </a:endParaRPr>
          </a:p>
        </p:txBody>
      </p:sp>
      <p:sp>
        <p:nvSpPr>
          <p:cNvPr id="701" name="Google Shape;701;p55"/>
          <p:cNvSpPr txBox="1"/>
          <p:nvPr>
            <p:ph idx="1" type="body"/>
          </p:nvPr>
        </p:nvSpPr>
        <p:spPr>
          <a:xfrm>
            <a:off x="821475" y="984113"/>
            <a:ext cx="7790700" cy="3408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 sz="1400">
                <a:solidFill>
                  <a:schemeClr val="accent6"/>
                </a:solidFill>
                <a:latin typeface="Playfair Display"/>
                <a:ea typeface="Playfair Display"/>
                <a:cs typeface="Playfair Display"/>
                <a:sym typeface="Playfair Display"/>
              </a:rPr>
              <a:t>                   :  A gradient boosting algorithm perfect for a large inventory of tequila products.</a:t>
            </a:r>
            <a:endParaRPr>
              <a:latin typeface="Playfair Display"/>
              <a:ea typeface="Playfair Display"/>
              <a:cs typeface="Playfair Display"/>
              <a:sym typeface="Playfair Display"/>
            </a:endParaRPr>
          </a:p>
        </p:txBody>
      </p:sp>
      <p:sp>
        <p:nvSpPr>
          <p:cNvPr id="702" name="Google Shape;70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03" name="Google Shape;703;p55"/>
          <p:cNvGrpSpPr/>
          <p:nvPr/>
        </p:nvGrpSpPr>
        <p:grpSpPr>
          <a:xfrm>
            <a:off x="766150" y="1639086"/>
            <a:ext cx="3684900" cy="2757021"/>
            <a:chOff x="4613125" y="1688350"/>
            <a:chExt cx="3684900" cy="2698200"/>
          </a:xfrm>
        </p:grpSpPr>
        <p:grpSp>
          <p:nvGrpSpPr>
            <p:cNvPr id="704" name="Google Shape;704;p55"/>
            <p:cNvGrpSpPr/>
            <p:nvPr/>
          </p:nvGrpSpPr>
          <p:grpSpPr>
            <a:xfrm>
              <a:off x="4613125" y="1688350"/>
              <a:ext cx="3684900" cy="2698200"/>
              <a:chOff x="4618200" y="1795675"/>
              <a:chExt cx="3684900" cy="2698200"/>
            </a:xfrm>
          </p:grpSpPr>
          <p:grpSp>
            <p:nvGrpSpPr>
              <p:cNvPr id="705" name="Google Shape;705;p55"/>
              <p:cNvGrpSpPr/>
              <p:nvPr/>
            </p:nvGrpSpPr>
            <p:grpSpPr>
              <a:xfrm>
                <a:off x="4618200" y="1795675"/>
                <a:ext cx="3684900" cy="2698200"/>
                <a:chOff x="4618200" y="1795675"/>
                <a:chExt cx="3684900" cy="2698200"/>
              </a:xfrm>
            </p:grpSpPr>
            <p:sp>
              <p:nvSpPr>
                <p:cNvPr id="706" name="Google Shape;706;p55"/>
                <p:cNvSpPr/>
                <p:nvPr/>
              </p:nvSpPr>
              <p:spPr>
                <a:xfrm>
                  <a:off x="4618200" y="1795675"/>
                  <a:ext cx="3684900" cy="2698200"/>
                </a:xfrm>
                <a:prstGeom prst="rect">
                  <a:avLst/>
                </a:prstGeom>
                <a:solidFill>
                  <a:srgbClr val="155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707" name="Google Shape;707;p55"/>
                <p:cNvPicPr preferRelativeResize="0"/>
                <p:nvPr/>
              </p:nvPicPr>
              <p:blipFill>
                <a:blip r:embed="rId4">
                  <a:alphaModFix/>
                </a:blip>
                <a:stretch>
                  <a:fillRect/>
                </a:stretch>
              </p:blipFill>
              <p:spPr>
                <a:xfrm>
                  <a:off x="4660700" y="2144275"/>
                  <a:ext cx="3599901" cy="2057093"/>
                </a:xfrm>
                <a:prstGeom prst="rect">
                  <a:avLst/>
                </a:prstGeom>
                <a:noFill/>
                <a:ln>
                  <a:noFill/>
                </a:ln>
              </p:spPr>
            </p:pic>
          </p:grpSp>
          <p:sp>
            <p:nvSpPr>
              <p:cNvPr id="708" name="Google Shape;708;p55"/>
              <p:cNvSpPr txBox="1"/>
              <p:nvPr/>
            </p:nvSpPr>
            <p:spPr>
              <a:xfrm>
                <a:off x="5497825" y="1795675"/>
                <a:ext cx="19074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a:ea typeface="Playfair Display"/>
                    <a:cs typeface="Playfair Display"/>
                    <a:sym typeface="Playfair Display"/>
                  </a:rPr>
                  <a:t>Boosting Algorithm</a:t>
                </a:r>
                <a:endParaRPr sz="1500">
                  <a:solidFill>
                    <a:schemeClr val="accent3"/>
                  </a:solidFill>
                  <a:latin typeface="Playfair Display"/>
                  <a:ea typeface="Playfair Display"/>
                  <a:cs typeface="Playfair Display"/>
                  <a:sym typeface="Playfair Display"/>
                </a:endParaRPr>
              </a:p>
            </p:txBody>
          </p:sp>
        </p:grpSp>
        <p:sp>
          <p:nvSpPr>
            <p:cNvPr id="709" name="Google Shape;709;p55"/>
            <p:cNvSpPr txBox="1"/>
            <p:nvPr/>
          </p:nvSpPr>
          <p:spPr>
            <a:xfrm>
              <a:off x="4974950" y="4112950"/>
              <a:ext cx="2943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Playfair Display"/>
                  <a:ea typeface="Playfair Display"/>
                  <a:cs typeface="Playfair Display"/>
                  <a:sym typeface="Playfair Display"/>
                </a:rPr>
                <a:t>Builds iteratively</a:t>
              </a:r>
              <a:r>
                <a:rPr lang="en" sz="1000">
                  <a:solidFill>
                    <a:schemeClr val="accent3"/>
                  </a:solidFill>
                  <a:latin typeface="Playfair Display"/>
                  <a:ea typeface="Playfair Display"/>
                  <a:cs typeface="Playfair Display"/>
                  <a:sym typeface="Playfair Display"/>
                </a:rPr>
                <a:t> &amp; </a:t>
              </a:r>
              <a:r>
                <a:rPr lang="en" sz="1000">
                  <a:solidFill>
                    <a:schemeClr val="accent3"/>
                  </a:solidFill>
                  <a:latin typeface="Playfair Display"/>
                  <a:ea typeface="Playfair Display"/>
                  <a:cs typeface="Playfair Display"/>
                  <a:sym typeface="Playfair Display"/>
                </a:rPr>
                <a:t>reduces error over time.</a:t>
              </a:r>
              <a:endParaRPr sz="1000">
                <a:solidFill>
                  <a:schemeClr val="accent3"/>
                </a:solidFill>
                <a:latin typeface="Playfair Display"/>
                <a:ea typeface="Playfair Display"/>
                <a:cs typeface="Playfair Display"/>
                <a:sym typeface="Playfair Display"/>
              </a:endParaRPr>
            </a:p>
          </p:txBody>
        </p:sp>
      </p:grpSp>
      <p:grpSp>
        <p:nvGrpSpPr>
          <p:cNvPr id="710" name="Google Shape;710;p55"/>
          <p:cNvGrpSpPr/>
          <p:nvPr/>
        </p:nvGrpSpPr>
        <p:grpSpPr>
          <a:xfrm>
            <a:off x="4844600" y="1630732"/>
            <a:ext cx="3549600" cy="2757101"/>
            <a:chOff x="4803900" y="2077275"/>
            <a:chExt cx="3549600" cy="1911600"/>
          </a:xfrm>
        </p:grpSpPr>
        <p:sp>
          <p:nvSpPr>
            <p:cNvPr id="711" name="Google Shape;711;p55"/>
            <p:cNvSpPr/>
            <p:nvPr/>
          </p:nvSpPr>
          <p:spPr>
            <a:xfrm>
              <a:off x="4805250" y="2077275"/>
              <a:ext cx="3546900" cy="1911600"/>
            </a:xfrm>
            <a:prstGeom prst="rect">
              <a:avLst/>
            </a:prstGeom>
            <a:solidFill>
              <a:srgbClr val="155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12" name="Google Shape;712;p55"/>
            <p:cNvSpPr txBox="1"/>
            <p:nvPr/>
          </p:nvSpPr>
          <p:spPr>
            <a:xfrm>
              <a:off x="4803900" y="2082375"/>
              <a:ext cx="3549600" cy="19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latin typeface="Playfair Display"/>
                  <a:ea typeface="Playfair Display"/>
                  <a:cs typeface="Playfair Display"/>
                  <a:sym typeface="Playfair Display"/>
                </a:rPr>
                <a:t>Benefits:</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b="1" lang="en" sz="1500" u="sng">
                  <a:solidFill>
                    <a:schemeClr val="accent6"/>
                  </a:solidFill>
                  <a:latin typeface="Playfair Display"/>
                  <a:ea typeface="Playfair Display"/>
                  <a:cs typeface="Playfair Display"/>
                  <a:sym typeface="Playfair Display"/>
                </a:rPr>
                <a:t>Robust</a:t>
              </a:r>
              <a:r>
                <a:rPr lang="en" sz="1500">
                  <a:solidFill>
                    <a:schemeClr val="accent6"/>
                  </a:solidFill>
                  <a:latin typeface="Playfair Display"/>
                  <a:ea typeface="Playfair Display"/>
                  <a:cs typeface="Playfair Display"/>
                  <a:sym typeface="Playfair Display"/>
                </a:rPr>
                <a:t> model - gradient boosting on decision trees</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b="1" lang="en" sz="1500" u="sng">
                  <a:solidFill>
                    <a:schemeClr val="accent6"/>
                  </a:solidFill>
                  <a:latin typeface="Playfair Display"/>
                  <a:ea typeface="Playfair Display"/>
                  <a:cs typeface="Playfair Display"/>
                  <a:sym typeface="Playfair Display"/>
                </a:rPr>
                <a:t>Efficient</a:t>
              </a:r>
              <a:r>
                <a:rPr lang="en" sz="1500">
                  <a:solidFill>
                    <a:schemeClr val="accent6"/>
                  </a:solidFill>
                  <a:latin typeface="Playfair Display"/>
                  <a:ea typeface="Playfair Display"/>
                  <a:cs typeface="Playfair Display"/>
                  <a:sym typeface="Playfair Display"/>
                </a:rPr>
                <a:t> algorithm -  fast training</a:t>
              </a:r>
              <a:r>
                <a:rPr lang="en" sz="1500">
                  <a:solidFill>
                    <a:schemeClr val="accent6"/>
                  </a:solidFill>
                  <a:latin typeface="Playfair Display"/>
                  <a:ea typeface="Playfair Display"/>
                  <a:cs typeface="Playfair Display"/>
                  <a:sym typeface="Playfair Display"/>
                </a:rPr>
                <a:t> &amp; </a:t>
              </a:r>
              <a:r>
                <a:rPr lang="en" sz="1500">
                  <a:solidFill>
                    <a:schemeClr val="accent6"/>
                  </a:solidFill>
                  <a:latin typeface="Playfair Display"/>
                  <a:ea typeface="Playfair Display"/>
                  <a:cs typeface="Playfair Display"/>
                  <a:sym typeface="Playfair Display"/>
                </a:rPr>
                <a:t>predictions</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b="1" lang="en" sz="1500" u="sng">
                  <a:solidFill>
                    <a:schemeClr val="accent6"/>
                  </a:solidFill>
                  <a:latin typeface="Playfair Display"/>
                  <a:ea typeface="Playfair Display"/>
                  <a:cs typeface="Playfair Display"/>
                  <a:sym typeface="Playfair Display"/>
                </a:rPr>
                <a:t>Optimal</a:t>
              </a:r>
              <a:r>
                <a:rPr lang="en" sz="1500">
                  <a:solidFill>
                    <a:schemeClr val="accent6"/>
                  </a:solidFill>
                  <a:latin typeface="Playfair Display"/>
                  <a:ea typeface="Playfair Display"/>
                  <a:cs typeface="Playfair Display"/>
                  <a:sym typeface="Playfair Display"/>
                </a:rPr>
                <a:t> - handles high-cardinality features natively</a:t>
              </a:r>
              <a:endParaRPr sz="1500">
                <a:solidFill>
                  <a:schemeClr val="accent6"/>
                </a:solidFill>
                <a:latin typeface="Playfair Display"/>
                <a:ea typeface="Playfair Display"/>
                <a:cs typeface="Playfair Display"/>
                <a:sym typeface="Playfair Display"/>
              </a:endParaRPr>
            </a:p>
          </p:txBody>
        </p:sp>
      </p:grpSp>
      <p:pic>
        <p:nvPicPr>
          <p:cNvPr id="713" name="Google Shape;713;p55"/>
          <p:cNvPicPr preferRelativeResize="0"/>
          <p:nvPr/>
        </p:nvPicPr>
        <p:blipFill rotWithShape="1">
          <a:blip r:embed="rId5">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2788300" y="1402388"/>
            <a:ext cx="3098400" cy="18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1E7A74"/>
                </a:solidFill>
              </a:rPr>
              <a:t>7.1%</a:t>
            </a:r>
            <a:endParaRPr>
              <a:solidFill>
                <a:srgbClr val="1E7A74"/>
              </a:solidFill>
            </a:endParaRPr>
          </a:p>
        </p:txBody>
      </p:sp>
      <p:sp>
        <p:nvSpPr>
          <p:cNvPr id="269" name="Google Shape;269;p29"/>
          <p:cNvSpPr txBox="1"/>
          <p:nvPr>
            <p:ph idx="1" type="subTitle"/>
          </p:nvPr>
        </p:nvSpPr>
        <p:spPr>
          <a:xfrm>
            <a:off x="5543875" y="2227675"/>
            <a:ext cx="30129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700">
                <a:latin typeface="Playfair Display"/>
                <a:ea typeface="Playfair Display"/>
                <a:cs typeface="Playfair Display"/>
                <a:sym typeface="Playfair Display"/>
              </a:rPr>
              <a:t>US </a:t>
            </a:r>
            <a:r>
              <a:rPr lang="en" sz="1700">
                <a:latin typeface="Playfair Display"/>
                <a:ea typeface="Playfair Display"/>
                <a:cs typeface="Playfair Display"/>
                <a:sym typeface="Playfair Display"/>
              </a:rPr>
              <a:t>AVERAGE YEARLY GROWTH SINCE 2003</a:t>
            </a:r>
            <a:endParaRPr sz="1700">
              <a:latin typeface="Playfair Display"/>
              <a:ea typeface="Playfair Display"/>
              <a:cs typeface="Playfair Display"/>
              <a:sym typeface="Playfair Display"/>
            </a:endParaRPr>
          </a:p>
        </p:txBody>
      </p:sp>
      <p:sp>
        <p:nvSpPr>
          <p:cNvPr id="270" name="Google Shape;27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29"/>
          <p:cNvPicPr preferRelativeResize="0"/>
          <p:nvPr/>
        </p:nvPicPr>
        <p:blipFill>
          <a:blip r:embed="rId3">
            <a:alphaModFix/>
          </a:blip>
          <a:stretch>
            <a:fillRect/>
          </a:stretch>
        </p:blipFill>
        <p:spPr>
          <a:xfrm>
            <a:off x="664475" y="1683238"/>
            <a:ext cx="1892938" cy="1884525"/>
          </a:xfrm>
          <a:prstGeom prst="rect">
            <a:avLst/>
          </a:prstGeom>
          <a:noFill/>
          <a:ln>
            <a:noFill/>
          </a:ln>
        </p:spPr>
      </p:pic>
      <p:sp>
        <p:nvSpPr>
          <p:cNvPr id="272" name="Google Shape;272;p29"/>
          <p:cNvSpPr txBox="1"/>
          <p:nvPr/>
        </p:nvSpPr>
        <p:spPr>
          <a:xfrm>
            <a:off x="757900" y="278100"/>
            <a:ext cx="71592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Playfair Display Black"/>
                <a:ea typeface="Playfair Display Black"/>
                <a:cs typeface="Playfair Display Black"/>
                <a:sym typeface="Playfair Display Black"/>
              </a:rPr>
              <a:t>Tequila Growth</a:t>
            </a:r>
            <a:endParaRPr sz="3200">
              <a:solidFill>
                <a:schemeClr val="dk1"/>
              </a:solidFill>
              <a:latin typeface="Playfair Display Black"/>
              <a:ea typeface="Playfair Display Black"/>
              <a:cs typeface="Playfair Display Black"/>
              <a:sym typeface="Playfair Display Black"/>
            </a:endParaRPr>
          </a:p>
        </p:txBody>
      </p:sp>
      <p:sp>
        <p:nvSpPr>
          <p:cNvPr id="273" name="Google Shape;273;p29"/>
          <p:cNvSpPr txBox="1"/>
          <p:nvPr/>
        </p:nvSpPr>
        <p:spPr>
          <a:xfrm>
            <a:off x="305425" y="3952150"/>
            <a:ext cx="8615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Playfair Display"/>
                <a:ea typeface="Playfair Display"/>
                <a:cs typeface="Playfair Display"/>
                <a:sym typeface="Playfair Display"/>
              </a:rPr>
              <a:t>While value and premium brands continue to grow, the fastest growth has been in high-end and </a:t>
            </a:r>
            <a:r>
              <a:rPr lang="en" sz="2200">
                <a:solidFill>
                  <a:schemeClr val="dk1"/>
                </a:solidFill>
                <a:latin typeface="Playfair Display"/>
                <a:ea typeface="Playfair Display"/>
                <a:cs typeface="Playfair Display"/>
                <a:sym typeface="Playfair Display"/>
              </a:rPr>
              <a:t>super premium</a:t>
            </a:r>
            <a:r>
              <a:rPr lang="en" sz="2200">
                <a:solidFill>
                  <a:schemeClr val="dk1"/>
                </a:solidFill>
                <a:latin typeface="Playfair Display"/>
                <a:ea typeface="Playfair Display"/>
                <a:cs typeface="Playfair Display"/>
                <a:sym typeface="Playfair Display"/>
              </a:rPr>
              <a:t> brands.</a:t>
            </a:r>
            <a:endParaRPr/>
          </a:p>
        </p:txBody>
      </p:sp>
      <p:pic>
        <p:nvPicPr>
          <p:cNvPr id="274" name="Google Shape;274;p29"/>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6"/>
          <p:cNvSpPr/>
          <p:nvPr/>
        </p:nvSpPr>
        <p:spPr>
          <a:xfrm>
            <a:off x="826800" y="1104075"/>
            <a:ext cx="7490400" cy="340800"/>
          </a:xfrm>
          <a:prstGeom prst="rect">
            <a:avLst/>
          </a:prstGeom>
          <a:solidFill>
            <a:srgbClr val="155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19" name="Google Shape;719;p56"/>
          <p:cNvSpPr txBox="1"/>
          <p:nvPr>
            <p:ph type="title"/>
          </p:nvPr>
        </p:nvSpPr>
        <p:spPr>
          <a:xfrm>
            <a:off x="268950" y="300100"/>
            <a:ext cx="86061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Challenges: Previous Model Attempts</a:t>
            </a:r>
            <a:endParaRPr b="0" sz="3200">
              <a:latin typeface="Playfair Display Black"/>
              <a:ea typeface="Playfair Display Black"/>
              <a:cs typeface="Playfair Display Black"/>
              <a:sym typeface="Playfair Display Black"/>
            </a:endParaRPr>
          </a:p>
        </p:txBody>
      </p:sp>
      <p:sp>
        <p:nvSpPr>
          <p:cNvPr id="720" name="Google Shape;720;p56"/>
          <p:cNvSpPr txBox="1"/>
          <p:nvPr>
            <p:ph idx="1" type="body"/>
          </p:nvPr>
        </p:nvSpPr>
        <p:spPr>
          <a:xfrm>
            <a:off x="835600" y="1063875"/>
            <a:ext cx="7586700" cy="4212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chemeClr val="accent6"/>
                </a:solidFill>
                <a:latin typeface="Playfair Display"/>
                <a:ea typeface="Playfair Display"/>
                <a:cs typeface="Playfair Display"/>
                <a:sym typeface="Playfair Display"/>
              </a:rPr>
              <a:t>Other models require preprocessing for large categorical variables</a:t>
            </a:r>
            <a:r>
              <a:rPr lang="en" sz="1400">
                <a:solidFill>
                  <a:schemeClr val="accent6"/>
                </a:solidFill>
                <a:latin typeface="Playfair Display"/>
                <a:ea typeface="Playfair Display"/>
                <a:cs typeface="Playfair Display"/>
                <a:sym typeface="Playfair Display"/>
              </a:rPr>
              <a:t> &amp; </a:t>
            </a:r>
            <a:r>
              <a:rPr lang="en" sz="1400">
                <a:solidFill>
                  <a:schemeClr val="accent6"/>
                </a:solidFill>
                <a:latin typeface="Playfair Display"/>
                <a:ea typeface="Playfair Display"/>
                <a:cs typeface="Playfair Display"/>
                <a:sym typeface="Playfair Display"/>
              </a:rPr>
              <a:t>lose too much detail.</a:t>
            </a:r>
            <a:endParaRPr sz="1400">
              <a:solidFill>
                <a:schemeClr val="accent6"/>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721" name="Google Shape;72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22" name="Google Shape;722;p56"/>
          <p:cNvGrpSpPr/>
          <p:nvPr/>
        </p:nvGrpSpPr>
        <p:grpSpPr>
          <a:xfrm>
            <a:off x="833550" y="1640070"/>
            <a:ext cx="3686950" cy="2773801"/>
            <a:chOff x="4601950" y="2372075"/>
            <a:chExt cx="3686950" cy="2698250"/>
          </a:xfrm>
        </p:grpSpPr>
        <p:grpSp>
          <p:nvGrpSpPr>
            <p:cNvPr id="723" name="Google Shape;723;p56"/>
            <p:cNvGrpSpPr/>
            <p:nvPr/>
          </p:nvGrpSpPr>
          <p:grpSpPr>
            <a:xfrm>
              <a:off x="4601950" y="2372075"/>
              <a:ext cx="3686950" cy="2698200"/>
              <a:chOff x="4607025" y="2479400"/>
              <a:chExt cx="3686950" cy="2698200"/>
            </a:xfrm>
          </p:grpSpPr>
          <p:sp>
            <p:nvSpPr>
              <p:cNvPr id="724" name="Google Shape;724;p56"/>
              <p:cNvSpPr/>
              <p:nvPr/>
            </p:nvSpPr>
            <p:spPr>
              <a:xfrm>
                <a:off x="4609075" y="2479400"/>
                <a:ext cx="3684900" cy="2698200"/>
              </a:xfrm>
              <a:prstGeom prst="rect">
                <a:avLst/>
              </a:prstGeom>
              <a:solidFill>
                <a:srgbClr val="155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25" name="Google Shape;725;p56"/>
              <p:cNvSpPr txBox="1"/>
              <p:nvPr/>
            </p:nvSpPr>
            <p:spPr>
              <a:xfrm>
                <a:off x="4607025" y="2479400"/>
                <a:ext cx="3684900" cy="3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a:ea typeface="Playfair Display"/>
                    <a:cs typeface="Playfair Display"/>
                    <a:sym typeface="Playfair Display"/>
                  </a:rPr>
                  <a:t>Item-Store Clusters in 2D </a:t>
                </a:r>
                <a:endParaRPr sz="1500">
                  <a:solidFill>
                    <a:schemeClr val="accent3"/>
                  </a:solidFill>
                  <a:latin typeface="Playfair Display"/>
                  <a:ea typeface="Playfair Display"/>
                  <a:cs typeface="Playfair Display"/>
                  <a:sym typeface="Playfair Display"/>
                </a:endParaRPr>
              </a:p>
            </p:txBody>
          </p:sp>
        </p:grpSp>
        <p:sp>
          <p:nvSpPr>
            <p:cNvPr id="726" name="Google Shape;726;p56"/>
            <p:cNvSpPr txBox="1"/>
            <p:nvPr/>
          </p:nvSpPr>
          <p:spPr>
            <a:xfrm>
              <a:off x="4610150" y="4767025"/>
              <a:ext cx="36726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3"/>
                  </a:solidFill>
                  <a:latin typeface="Playfair Display"/>
                  <a:ea typeface="Playfair Display"/>
                  <a:cs typeface="Playfair Display"/>
                  <a:sym typeface="Playfair Display"/>
                </a:rPr>
                <a:t>K-means clustering shrunken down using PCA analysis.</a:t>
              </a:r>
              <a:endParaRPr sz="1000">
                <a:solidFill>
                  <a:schemeClr val="accent3"/>
                </a:solidFill>
                <a:latin typeface="Playfair Display"/>
                <a:ea typeface="Playfair Display"/>
                <a:cs typeface="Playfair Display"/>
                <a:sym typeface="Playfair Display"/>
              </a:endParaRPr>
            </a:p>
          </p:txBody>
        </p:sp>
      </p:grpSp>
      <p:grpSp>
        <p:nvGrpSpPr>
          <p:cNvPr id="727" name="Google Shape;727;p56"/>
          <p:cNvGrpSpPr/>
          <p:nvPr/>
        </p:nvGrpSpPr>
        <p:grpSpPr>
          <a:xfrm>
            <a:off x="4717100" y="1640030"/>
            <a:ext cx="3549600" cy="2773732"/>
            <a:chOff x="4805250" y="1267350"/>
            <a:chExt cx="3549600" cy="1911600"/>
          </a:xfrm>
        </p:grpSpPr>
        <p:sp>
          <p:nvSpPr>
            <p:cNvPr id="728" name="Google Shape;728;p56"/>
            <p:cNvSpPr/>
            <p:nvPr/>
          </p:nvSpPr>
          <p:spPr>
            <a:xfrm>
              <a:off x="4806600" y="1267350"/>
              <a:ext cx="3546900" cy="1911600"/>
            </a:xfrm>
            <a:prstGeom prst="rect">
              <a:avLst/>
            </a:prstGeom>
            <a:solidFill>
              <a:srgbClr val="155B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Mukta"/>
                <a:ea typeface="Mukta"/>
                <a:cs typeface="Mukta"/>
                <a:sym typeface="Mukta"/>
              </a:endParaRPr>
            </a:p>
          </p:txBody>
        </p:sp>
        <p:sp>
          <p:nvSpPr>
            <p:cNvPr id="729" name="Google Shape;729;p56"/>
            <p:cNvSpPr txBox="1"/>
            <p:nvPr/>
          </p:nvSpPr>
          <p:spPr>
            <a:xfrm>
              <a:off x="4805250" y="1444999"/>
              <a:ext cx="3549600" cy="16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6"/>
                  </a:solidFill>
                  <a:latin typeface="Playfair Display"/>
                  <a:ea typeface="Playfair Display"/>
                  <a:cs typeface="Playfair Display"/>
                  <a:sym typeface="Playfair Display"/>
                </a:rPr>
                <a:t>Random Forest Model</a:t>
              </a:r>
              <a:endParaRPr b="1" sz="1600">
                <a:solidFill>
                  <a:schemeClr val="accent6"/>
                </a:solidFill>
                <a:latin typeface="Playfair Display"/>
                <a:ea typeface="Playfair Display"/>
                <a:cs typeface="Playfair Display"/>
                <a:sym typeface="Playfair Display"/>
              </a:endParaRPr>
            </a:p>
            <a:p>
              <a:pPr indent="-311150" lvl="0" marL="342900" rtl="0" algn="l">
                <a:spcBef>
                  <a:spcPts val="0"/>
                </a:spcBef>
                <a:spcAft>
                  <a:spcPts val="0"/>
                </a:spcAft>
                <a:buClr>
                  <a:schemeClr val="accent6"/>
                </a:buClr>
                <a:buSzPts val="1300"/>
                <a:buFont typeface="Playfair Display"/>
                <a:buChar char="●"/>
              </a:pPr>
              <a:r>
                <a:rPr b="1" lang="en" sz="1300">
                  <a:solidFill>
                    <a:schemeClr val="accent6"/>
                  </a:solidFill>
                  <a:latin typeface="Playfair Display"/>
                  <a:ea typeface="Playfair Display"/>
                  <a:cs typeface="Playfair Display"/>
                  <a:sym typeface="Playfair Display"/>
                </a:rPr>
                <a:t>Parameters</a:t>
              </a:r>
              <a:r>
                <a:rPr lang="en" sz="1300">
                  <a:solidFill>
                    <a:schemeClr val="accent6"/>
                  </a:solidFill>
                  <a:latin typeface="Playfair Display"/>
                  <a:ea typeface="Playfair Display"/>
                  <a:cs typeface="Playfair Display"/>
                  <a:sym typeface="Playfair Display"/>
                </a:rPr>
                <a:t>: 500 trees, 13 variables per split</a:t>
              </a:r>
              <a:endParaRPr sz="1300">
                <a:solidFill>
                  <a:schemeClr val="accent6"/>
                </a:solidFill>
                <a:latin typeface="Playfair Display"/>
                <a:ea typeface="Playfair Display"/>
                <a:cs typeface="Playfair Display"/>
                <a:sym typeface="Playfair Display"/>
              </a:endParaRPr>
            </a:p>
            <a:p>
              <a:pPr indent="-311150" lvl="0" marL="342900" rtl="0" algn="l">
                <a:spcBef>
                  <a:spcPts val="0"/>
                </a:spcBef>
                <a:spcAft>
                  <a:spcPts val="0"/>
                </a:spcAft>
                <a:buClr>
                  <a:schemeClr val="accent6"/>
                </a:buClr>
                <a:buSzPts val="1300"/>
                <a:buFont typeface="Playfair Display"/>
                <a:buChar char="●"/>
              </a:pPr>
              <a:r>
                <a:rPr b="1" lang="en" sz="1300">
                  <a:solidFill>
                    <a:schemeClr val="accent6"/>
                  </a:solidFill>
                  <a:latin typeface="Playfair Display"/>
                  <a:ea typeface="Playfair Display"/>
                  <a:cs typeface="Playfair Display"/>
                  <a:sym typeface="Playfair Display"/>
                </a:rPr>
                <a:t>Performance</a:t>
              </a:r>
              <a:r>
                <a:rPr lang="en" sz="1300">
                  <a:solidFill>
                    <a:schemeClr val="accent6"/>
                  </a:solidFill>
                  <a:latin typeface="Playfair Display"/>
                  <a:ea typeface="Playfair Display"/>
                  <a:cs typeface="Playfair Display"/>
                  <a:sym typeface="Playfair Display"/>
                </a:rPr>
                <a:t>: MAE = 5006.8, RMSE = 4025.1</a:t>
              </a:r>
              <a:endParaRPr sz="1300">
                <a:solidFill>
                  <a:schemeClr val="accent6"/>
                </a:solidFill>
                <a:latin typeface="Playfair Display"/>
                <a:ea typeface="Playfair Display"/>
                <a:cs typeface="Playfair Display"/>
                <a:sym typeface="Playfair Display"/>
              </a:endParaRPr>
            </a:p>
            <a:p>
              <a:pPr indent="-311150" lvl="1" marL="914400" rtl="0" algn="l">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Much </a:t>
              </a:r>
              <a:r>
                <a:rPr b="1" lang="en" sz="1300" u="sng">
                  <a:solidFill>
                    <a:schemeClr val="accent6"/>
                  </a:solidFill>
                  <a:latin typeface="Playfair Display"/>
                  <a:ea typeface="Playfair Display"/>
                  <a:cs typeface="Playfair Display"/>
                  <a:sym typeface="Playfair Display"/>
                </a:rPr>
                <a:t>larger error</a:t>
              </a:r>
              <a:r>
                <a:rPr lang="en" sz="1300">
                  <a:solidFill>
                    <a:schemeClr val="accent6"/>
                  </a:solidFill>
                  <a:latin typeface="Playfair Display"/>
                  <a:ea typeface="Playfair Display"/>
                  <a:cs typeface="Playfair Display"/>
                  <a:sym typeface="Playfair Display"/>
                </a:rPr>
                <a:t> than Catboost.</a:t>
              </a:r>
              <a:endParaRPr sz="1300">
                <a:solidFill>
                  <a:schemeClr val="accent6"/>
                </a:solidFill>
                <a:latin typeface="Playfair Display"/>
                <a:ea typeface="Playfair Display"/>
                <a:cs typeface="Playfair Display"/>
                <a:sym typeface="Playfair Display"/>
              </a:endParaRPr>
            </a:p>
            <a:p>
              <a:pPr indent="-228600" lvl="0" marL="342900" rtl="0" algn="l">
                <a:spcBef>
                  <a:spcPts val="0"/>
                </a:spcBef>
                <a:spcAft>
                  <a:spcPts val="0"/>
                </a:spcAft>
                <a:buNone/>
              </a:pPr>
              <a:r>
                <a:rPr b="1" lang="en" sz="1600">
                  <a:solidFill>
                    <a:schemeClr val="accent6"/>
                  </a:solidFill>
                  <a:latin typeface="Playfair Display"/>
                  <a:ea typeface="Playfair Display"/>
                  <a:cs typeface="Playfair Display"/>
                  <a:sym typeface="Playfair Display"/>
                </a:rPr>
                <a:t>Regularized Regression</a:t>
              </a:r>
              <a:endParaRPr b="1" sz="1600">
                <a:solidFill>
                  <a:schemeClr val="accent6"/>
                </a:solidFill>
                <a:latin typeface="Playfair Display"/>
                <a:ea typeface="Playfair Display"/>
                <a:cs typeface="Playfair Display"/>
                <a:sym typeface="Playfair Display"/>
              </a:endParaRPr>
            </a:p>
            <a:p>
              <a:pPr indent="-311150" lvl="0" marL="342900" rtl="0" algn="l">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Initial modeling attempted, but one-hot encoding oversimplified the data.</a:t>
              </a:r>
              <a:endParaRPr sz="1300">
                <a:solidFill>
                  <a:schemeClr val="accent6"/>
                </a:solidFill>
                <a:latin typeface="Playfair Display"/>
                <a:ea typeface="Playfair Display"/>
                <a:cs typeface="Playfair Display"/>
                <a:sym typeface="Playfair Display"/>
              </a:endParaRPr>
            </a:p>
          </p:txBody>
        </p:sp>
      </p:grpSp>
      <p:pic>
        <p:nvPicPr>
          <p:cNvPr id="730" name="Google Shape;730;p56"/>
          <p:cNvPicPr preferRelativeResize="0"/>
          <p:nvPr/>
        </p:nvPicPr>
        <p:blipFill rotWithShape="1">
          <a:blip r:embed="rId3">
            <a:alphaModFix/>
          </a:blip>
          <a:srcRect b="29108" l="0" r="0" t="5184"/>
          <a:stretch/>
        </p:blipFill>
        <p:spPr>
          <a:xfrm>
            <a:off x="1283500" y="1951898"/>
            <a:ext cx="2789075" cy="2150301"/>
          </a:xfrm>
          <a:prstGeom prst="rect">
            <a:avLst/>
          </a:prstGeom>
          <a:noFill/>
          <a:ln>
            <a:noFill/>
          </a:ln>
        </p:spPr>
      </p:pic>
      <p:pic>
        <p:nvPicPr>
          <p:cNvPr id="731" name="Google Shape;731;p56"/>
          <p:cNvPicPr preferRelativeResize="0"/>
          <p:nvPr/>
        </p:nvPicPr>
        <p:blipFill rotWithShape="1">
          <a:blip r:embed="rId4">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57"/>
          <p:cNvSpPr txBox="1"/>
          <p:nvPr>
            <p:ph type="title"/>
          </p:nvPr>
        </p:nvSpPr>
        <p:spPr>
          <a:xfrm>
            <a:off x="228600" y="254975"/>
            <a:ext cx="8643000" cy="5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Residual Prediction Analysis</a:t>
            </a:r>
            <a:endParaRPr b="0" sz="3200">
              <a:latin typeface="Playfair Display Black"/>
              <a:ea typeface="Playfair Display Black"/>
              <a:cs typeface="Playfair Display Black"/>
              <a:sym typeface="Playfair Display Black"/>
            </a:endParaRPr>
          </a:p>
        </p:txBody>
      </p:sp>
      <p:pic>
        <p:nvPicPr>
          <p:cNvPr id="738" name="Google Shape;738;p57"/>
          <p:cNvPicPr preferRelativeResize="0"/>
          <p:nvPr/>
        </p:nvPicPr>
        <p:blipFill>
          <a:blip r:embed="rId3">
            <a:alphaModFix/>
          </a:blip>
          <a:stretch>
            <a:fillRect/>
          </a:stretch>
        </p:blipFill>
        <p:spPr>
          <a:xfrm>
            <a:off x="2476600" y="863039"/>
            <a:ext cx="6019955" cy="3410376"/>
          </a:xfrm>
          <a:prstGeom prst="rect">
            <a:avLst/>
          </a:prstGeom>
          <a:noFill/>
          <a:ln cap="flat" cmpd="sng" w="28575">
            <a:solidFill>
              <a:srgbClr val="B5E3D8"/>
            </a:solidFill>
            <a:prstDash val="solid"/>
            <a:round/>
            <a:headEnd len="sm" w="sm" type="none"/>
            <a:tailEnd len="sm" w="sm" type="none"/>
          </a:ln>
        </p:spPr>
      </p:pic>
      <p:pic>
        <p:nvPicPr>
          <p:cNvPr id="739" name="Google Shape;739;p57"/>
          <p:cNvPicPr preferRelativeResize="0"/>
          <p:nvPr/>
        </p:nvPicPr>
        <p:blipFill>
          <a:blip r:embed="rId4">
            <a:alphaModFix/>
          </a:blip>
          <a:stretch>
            <a:fillRect/>
          </a:stretch>
        </p:blipFill>
        <p:spPr>
          <a:xfrm>
            <a:off x="395600" y="3006550"/>
            <a:ext cx="1876300" cy="831075"/>
          </a:xfrm>
          <a:prstGeom prst="rect">
            <a:avLst/>
          </a:prstGeom>
          <a:noFill/>
          <a:ln cap="flat" cmpd="sng" w="28575">
            <a:solidFill>
              <a:srgbClr val="B5E3D8"/>
            </a:solidFill>
            <a:prstDash val="solid"/>
            <a:round/>
            <a:headEnd len="sm" w="sm" type="none"/>
            <a:tailEnd len="sm" w="sm" type="none"/>
          </a:ln>
        </p:spPr>
      </p:pic>
      <p:sp>
        <p:nvSpPr>
          <p:cNvPr id="740" name="Google Shape;740;p57"/>
          <p:cNvSpPr/>
          <p:nvPr/>
        </p:nvSpPr>
        <p:spPr>
          <a:xfrm>
            <a:off x="501300" y="859925"/>
            <a:ext cx="1770600" cy="1155000"/>
          </a:xfrm>
          <a:prstGeom prst="wedgeRectCallout">
            <a:avLst>
              <a:gd fmla="val 63307" name="adj1"/>
              <a:gd fmla="val 87933" name="adj2"/>
            </a:avLst>
          </a:prstGeom>
          <a:solidFill>
            <a:srgbClr val="B5E3D8"/>
          </a:solidFill>
          <a:ln cap="flat" cmpd="sng" w="28575">
            <a:solidFill>
              <a:srgbClr val="B5E3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Each store had a mix of model performance: both under</a:t>
            </a:r>
            <a:r>
              <a:rPr lang="en">
                <a:latin typeface="Playfair Display"/>
                <a:ea typeface="Playfair Display"/>
                <a:cs typeface="Playfair Display"/>
                <a:sym typeface="Playfair Display"/>
              </a:rPr>
              <a:t> &amp; </a:t>
            </a:r>
            <a:r>
              <a:rPr lang="en">
                <a:latin typeface="Playfair Display"/>
                <a:ea typeface="Playfair Display"/>
                <a:cs typeface="Playfair Display"/>
                <a:sym typeface="Playfair Display"/>
              </a:rPr>
              <a:t>over performing </a:t>
            </a:r>
            <a:endParaRPr>
              <a:latin typeface="Playfair Display"/>
              <a:ea typeface="Playfair Display"/>
              <a:cs typeface="Playfair Display"/>
              <a:sym typeface="Playfair Display"/>
            </a:endParaRPr>
          </a:p>
        </p:txBody>
      </p:sp>
      <p:sp>
        <p:nvSpPr>
          <p:cNvPr id="741" name="Google Shape;741;p57"/>
          <p:cNvSpPr txBox="1"/>
          <p:nvPr/>
        </p:nvSpPr>
        <p:spPr>
          <a:xfrm>
            <a:off x="2847725" y="4334000"/>
            <a:ext cx="4966800" cy="5244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Overperforming &gt;Mean(store residual) *2 SD </a:t>
            </a:r>
            <a:endParaRPr sz="1500">
              <a:solidFill>
                <a:schemeClr val="dk1"/>
              </a:solidFill>
              <a:latin typeface="Playfair Display"/>
              <a:ea typeface="Playfair Display"/>
              <a:cs typeface="Playfair Display"/>
              <a:sym typeface="Playfair Display"/>
            </a:endParaRPr>
          </a:p>
          <a:p>
            <a:pPr indent="-323850" lvl="0" marL="457200" rtl="0" algn="l">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Underperforming &lt; </a:t>
            </a:r>
            <a:r>
              <a:rPr lang="en" sz="1500">
                <a:solidFill>
                  <a:schemeClr val="dk1"/>
                </a:solidFill>
                <a:latin typeface="Playfair Display"/>
                <a:ea typeface="Playfair Display"/>
                <a:cs typeface="Playfair Display"/>
                <a:sym typeface="Playfair Display"/>
              </a:rPr>
              <a:t>Mean(store residual) *2 SD </a:t>
            </a:r>
            <a:endParaRPr sz="1500">
              <a:solidFill>
                <a:schemeClr val="dk1"/>
              </a:solidFill>
              <a:latin typeface="Playfair Display"/>
              <a:ea typeface="Playfair Display"/>
              <a:cs typeface="Playfair Display"/>
              <a:sym typeface="Playfair Display"/>
            </a:endParaRPr>
          </a:p>
        </p:txBody>
      </p:sp>
      <p:sp>
        <p:nvSpPr>
          <p:cNvPr id="742" name="Google Shape;742;p57"/>
          <p:cNvSpPr txBox="1"/>
          <p:nvPr/>
        </p:nvSpPr>
        <p:spPr>
          <a:xfrm>
            <a:off x="501300" y="4393550"/>
            <a:ext cx="28074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layfair Display"/>
                <a:ea typeface="Playfair Display"/>
                <a:cs typeface="Playfair Display"/>
                <a:sym typeface="Playfair Display"/>
              </a:rPr>
              <a:t>Created Columns: 1 or 0 </a:t>
            </a:r>
            <a:endParaRPr b="1" sz="1500">
              <a:solidFill>
                <a:schemeClr val="dk1"/>
              </a:solidFill>
              <a:latin typeface="Playfair Display"/>
              <a:ea typeface="Playfair Display"/>
              <a:cs typeface="Playfair Display"/>
              <a:sym typeface="Playfair Display"/>
            </a:endParaRPr>
          </a:p>
        </p:txBody>
      </p:sp>
      <p:pic>
        <p:nvPicPr>
          <p:cNvPr id="743" name="Google Shape;743;p57"/>
          <p:cNvPicPr preferRelativeResize="0"/>
          <p:nvPr/>
        </p:nvPicPr>
        <p:blipFill rotWithShape="1">
          <a:blip r:embed="rId5">
            <a:alphaModFix/>
          </a:blip>
          <a:srcRect b="48140" l="63886" r="13987" t="23641"/>
          <a:stretch/>
        </p:blipFill>
        <p:spPr>
          <a:xfrm>
            <a:off x="8473815" y="278100"/>
            <a:ext cx="429284" cy="54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8"/>
          <p:cNvSpPr/>
          <p:nvPr/>
        </p:nvSpPr>
        <p:spPr>
          <a:xfrm>
            <a:off x="766150" y="789700"/>
            <a:ext cx="7670700" cy="340800"/>
          </a:xfrm>
          <a:prstGeom prst="rect">
            <a:avLst/>
          </a:prstGeom>
          <a:solidFill>
            <a:srgbClr val="1B78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49" name="Google Shape;749;p58"/>
          <p:cNvSpPr txBox="1"/>
          <p:nvPr>
            <p:ph type="title"/>
          </p:nvPr>
        </p:nvSpPr>
        <p:spPr>
          <a:xfrm>
            <a:off x="274075" y="265600"/>
            <a:ext cx="86061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Grid Search Cross-Validation</a:t>
            </a:r>
            <a:endParaRPr b="0" sz="3200">
              <a:latin typeface="Playfair Display Black"/>
              <a:ea typeface="Playfair Display Black"/>
              <a:cs typeface="Playfair Display Black"/>
              <a:sym typeface="Playfair Display Black"/>
            </a:endParaRPr>
          </a:p>
        </p:txBody>
      </p:sp>
      <p:sp>
        <p:nvSpPr>
          <p:cNvPr id="750" name="Google Shape;750;p58"/>
          <p:cNvSpPr txBox="1"/>
          <p:nvPr>
            <p:ph idx="1" type="body"/>
          </p:nvPr>
        </p:nvSpPr>
        <p:spPr>
          <a:xfrm>
            <a:off x="749200" y="755200"/>
            <a:ext cx="7704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3"/>
                </a:solidFill>
                <a:latin typeface="Playfair Display"/>
                <a:ea typeface="Playfair Display"/>
                <a:cs typeface="Playfair Display"/>
                <a:sym typeface="Playfair Display"/>
              </a:rPr>
              <a:t>We combined two validation techniques to tune hyperparameters</a:t>
            </a:r>
            <a:r>
              <a:rPr lang="en" sz="1400">
                <a:solidFill>
                  <a:schemeClr val="accent3"/>
                </a:solidFill>
                <a:latin typeface="Playfair Display"/>
                <a:ea typeface="Playfair Display"/>
                <a:cs typeface="Playfair Display"/>
                <a:sym typeface="Playfair Display"/>
              </a:rPr>
              <a:t> &amp; </a:t>
            </a:r>
            <a:r>
              <a:rPr lang="en" sz="1400">
                <a:solidFill>
                  <a:schemeClr val="accent3"/>
                </a:solidFill>
                <a:latin typeface="Playfair Display"/>
                <a:ea typeface="Playfair Display"/>
                <a:cs typeface="Playfair Display"/>
                <a:sym typeface="Playfair Display"/>
              </a:rPr>
              <a:t>reduce bias.</a:t>
            </a:r>
            <a:endParaRPr>
              <a:latin typeface="Playfair Display"/>
              <a:ea typeface="Playfair Display"/>
              <a:cs typeface="Playfair Display"/>
              <a:sym typeface="Playfair Display"/>
            </a:endParaRPr>
          </a:p>
        </p:txBody>
      </p:sp>
      <p:sp>
        <p:nvSpPr>
          <p:cNvPr id="751" name="Google Shape;75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52" name="Google Shape;752;p58"/>
          <p:cNvGrpSpPr/>
          <p:nvPr/>
        </p:nvGrpSpPr>
        <p:grpSpPr>
          <a:xfrm>
            <a:off x="766150" y="1259825"/>
            <a:ext cx="3684900" cy="2698200"/>
            <a:chOff x="4613125" y="1688350"/>
            <a:chExt cx="3684900" cy="2698200"/>
          </a:xfrm>
        </p:grpSpPr>
        <p:grpSp>
          <p:nvGrpSpPr>
            <p:cNvPr id="753" name="Google Shape;753;p58"/>
            <p:cNvGrpSpPr/>
            <p:nvPr/>
          </p:nvGrpSpPr>
          <p:grpSpPr>
            <a:xfrm>
              <a:off x="4613125" y="1688350"/>
              <a:ext cx="3684900" cy="2698200"/>
              <a:chOff x="4618200" y="1795675"/>
              <a:chExt cx="3684900" cy="2698200"/>
            </a:xfrm>
          </p:grpSpPr>
          <p:sp>
            <p:nvSpPr>
              <p:cNvPr id="754" name="Google Shape;754;p58"/>
              <p:cNvSpPr/>
              <p:nvPr/>
            </p:nvSpPr>
            <p:spPr>
              <a:xfrm>
                <a:off x="4618200" y="1795675"/>
                <a:ext cx="3684900" cy="2698200"/>
              </a:xfrm>
              <a:prstGeom prst="rect">
                <a:avLst/>
              </a:prstGeom>
              <a:solidFill>
                <a:srgbClr val="1B78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kta"/>
                    <a:ea typeface="Mukta"/>
                    <a:cs typeface="Mukta"/>
                    <a:sym typeface="Mukta"/>
                  </a:rPr>
                  <a:t>e</a:t>
                </a:r>
                <a:endParaRPr>
                  <a:latin typeface="Mukta"/>
                  <a:ea typeface="Mukta"/>
                  <a:cs typeface="Mukta"/>
                  <a:sym typeface="Mukta"/>
                </a:endParaRPr>
              </a:p>
            </p:txBody>
          </p:sp>
          <p:sp>
            <p:nvSpPr>
              <p:cNvPr id="755" name="Google Shape;755;p58"/>
              <p:cNvSpPr txBox="1"/>
              <p:nvPr/>
            </p:nvSpPr>
            <p:spPr>
              <a:xfrm>
                <a:off x="4650450" y="1850925"/>
                <a:ext cx="3620400" cy="329700"/>
              </a:xfrm>
              <a:prstGeom prst="rect">
                <a:avLst/>
              </a:prstGeom>
              <a:solidFill>
                <a:srgbClr val="1B78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a:ea typeface="Playfair Display"/>
                    <a:cs typeface="Playfair Display"/>
                    <a:sym typeface="Playfair Display"/>
                  </a:rPr>
                  <a:t>K-Fold Cross-Validation</a:t>
                </a:r>
                <a:endParaRPr sz="1500">
                  <a:solidFill>
                    <a:schemeClr val="accent3"/>
                  </a:solidFill>
                  <a:latin typeface="Playfair Display"/>
                  <a:ea typeface="Playfair Display"/>
                  <a:cs typeface="Playfair Display"/>
                  <a:sym typeface="Playfair Display"/>
                </a:endParaRPr>
              </a:p>
            </p:txBody>
          </p:sp>
        </p:grpSp>
        <p:sp>
          <p:nvSpPr>
            <p:cNvPr id="756" name="Google Shape;756;p58"/>
            <p:cNvSpPr txBox="1"/>
            <p:nvPr/>
          </p:nvSpPr>
          <p:spPr>
            <a:xfrm>
              <a:off x="4984075" y="3920575"/>
              <a:ext cx="2967900" cy="409800"/>
            </a:xfrm>
            <a:prstGeom prst="rect">
              <a:avLst/>
            </a:prstGeom>
            <a:solidFill>
              <a:srgbClr val="1B786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Playfair Display"/>
                  <a:ea typeface="Playfair Display"/>
                  <a:cs typeface="Playfair Display"/>
                  <a:sym typeface="Playfair Display"/>
                </a:rPr>
                <a:t>Train the model </a:t>
              </a:r>
              <a:r>
                <a:rPr i="1" lang="en" sz="1100">
                  <a:solidFill>
                    <a:schemeClr val="accent3"/>
                  </a:solidFill>
                  <a:latin typeface="Playfair Display"/>
                  <a:ea typeface="Playfair Display"/>
                  <a:cs typeface="Playfair Display"/>
                  <a:sym typeface="Playfair Display"/>
                </a:rPr>
                <a:t>k </a:t>
              </a:r>
              <a:r>
                <a:rPr lang="en" sz="1100">
                  <a:solidFill>
                    <a:schemeClr val="accent3"/>
                  </a:solidFill>
                  <a:latin typeface="Playfair Display"/>
                  <a:ea typeface="Playfair Display"/>
                  <a:cs typeface="Playfair Display"/>
                  <a:sym typeface="Playfair Display"/>
                </a:rPr>
                <a:t>times on all but one fold. Test on the last fold,</a:t>
              </a:r>
              <a:r>
                <a:rPr lang="en" sz="1100">
                  <a:solidFill>
                    <a:schemeClr val="accent3"/>
                  </a:solidFill>
                  <a:latin typeface="Playfair Display"/>
                  <a:ea typeface="Playfair Display"/>
                  <a:cs typeface="Playfair Display"/>
                  <a:sym typeface="Playfair Display"/>
                </a:rPr>
                <a:t> &amp; </a:t>
              </a:r>
              <a:r>
                <a:rPr lang="en" sz="1100">
                  <a:solidFill>
                    <a:schemeClr val="accent3"/>
                  </a:solidFill>
                  <a:latin typeface="Playfair Display"/>
                  <a:ea typeface="Playfair Display"/>
                  <a:cs typeface="Playfair Display"/>
                  <a:sym typeface="Playfair Display"/>
                </a:rPr>
                <a:t>average the results.</a:t>
              </a:r>
              <a:endParaRPr sz="1100">
                <a:solidFill>
                  <a:schemeClr val="accent3"/>
                </a:solidFill>
                <a:latin typeface="Playfair Display"/>
                <a:ea typeface="Playfair Display"/>
                <a:cs typeface="Playfair Display"/>
                <a:sym typeface="Playfair Display"/>
              </a:endParaRPr>
            </a:p>
          </p:txBody>
        </p:sp>
      </p:grpSp>
      <p:pic>
        <p:nvPicPr>
          <p:cNvPr id="757" name="Google Shape;757;p58"/>
          <p:cNvPicPr preferRelativeResize="0"/>
          <p:nvPr/>
        </p:nvPicPr>
        <p:blipFill>
          <a:blip r:embed="rId3">
            <a:alphaModFix/>
          </a:blip>
          <a:stretch>
            <a:fillRect/>
          </a:stretch>
        </p:blipFill>
        <p:spPr>
          <a:xfrm>
            <a:off x="798400" y="1629025"/>
            <a:ext cx="3620400" cy="1766235"/>
          </a:xfrm>
          <a:prstGeom prst="rect">
            <a:avLst/>
          </a:prstGeom>
          <a:noFill/>
          <a:ln>
            <a:noFill/>
          </a:ln>
        </p:spPr>
      </p:pic>
      <p:grpSp>
        <p:nvGrpSpPr>
          <p:cNvPr id="758" name="Google Shape;758;p58"/>
          <p:cNvGrpSpPr/>
          <p:nvPr/>
        </p:nvGrpSpPr>
        <p:grpSpPr>
          <a:xfrm>
            <a:off x="4752075" y="1259813"/>
            <a:ext cx="3684900" cy="2698200"/>
            <a:chOff x="4613125" y="1688350"/>
            <a:chExt cx="3684900" cy="2698200"/>
          </a:xfrm>
        </p:grpSpPr>
        <p:grpSp>
          <p:nvGrpSpPr>
            <p:cNvPr id="759" name="Google Shape;759;p58"/>
            <p:cNvGrpSpPr/>
            <p:nvPr/>
          </p:nvGrpSpPr>
          <p:grpSpPr>
            <a:xfrm>
              <a:off x="4613125" y="1688350"/>
              <a:ext cx="3684900" cy="2698200"/>
              <a:chOff x="4618200" y="1795675"/>
              <a:chExt cx="3684900" cy="2698200"/>
            </a:xfrm>
          </p:grpSpPr>
          <p:sp>
            <p:nvSpPr>
              <p:cNvPr id="760" name="Google Shape;760;p58"/>
              <p:cNvSpPr/>
              <p:nvPr/>
            </p:nvSpPr>
            <p:spPr>
              <a:xfrm>
                <a:off x="4618200" y="1795675"/>
                <a:ext cx="3684900" cy="2698200"/>
              </a:xfrm>
              <a:prstGeom prst="rect">
                <a:avLst/>
              </a:prstGeom>
              <a:solidFill>
                <a:srgbClr val="1B786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61" name="Google Shape;761;p58"/>
              <p:cNvSpPr txBox="1"/>
              <p:nvPr/>
            </p:nvSpPr>
            <p:spPr>
              <a:xfrm>
                <a:off x="4650450" y="1795675"/>
                <a:ext cx="3620400" cy="329700"/>
              </a:xfrm>
              <a:prstGeom prst="rect">
                <a:avLst/>
              </a:prstGeom>
              <a:solidFill>
                <a:srgbClr val="1B78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a:ea typeface="Playfair Display"/>
                    <a:cs typeface="Playfair Display"/>
                    <a:sym typeface="Playfair Display"/>
                  </a:rPr>
                  <a:t>Grid Search</a:t>
                </a:r>
                <a:endParaRPr sz="1500">
                  <a:solidFill>
                    <a:schemeClr val="accent3"/>
                  </a:solidFill>
                  <a:latin typeface="Playfair Display"/>
                  <a:ea typeface="Playfair Display"/>
                  <a:cs typeface="Playfair Display"/>
                  <a:sym typeface="Playfair Display"/>
                </a:endParaRPr>
              </a:p>
            </p:txBody>
          </p:sp>
        </p:grpSp>
        <p:sp>
          <p:nvSpPr>
            <p:cNvPr id="762" name="Google Shape;762;p58"/>
            <p:cNvSpPr txBox="1"/>
            <p:nvPr/>
          </p:nvSpPr>
          <p:spPr>
            <a:xfrm>
              <a:off x="4984075" y="3920575"/>
              <a:ext cx="2967900" cy="409800"/>
            </a:xfrm>
            <a:prstGeom prst="rect">
              <a:avLst/>
            </a:prstGeom>
            <a:solidFill>
              <a:srgbClr val="1B786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Playfair Display"/>
                <a:ea typeface="Playfair Display"/>
                <a:cs typeface="Playfair Display"/>
                <a:sym typeface="Playfair Display"/>
              </a:endParaRPr>
            </a:p>
          </p:txBody>
        </p:sp>
      </p:grpSp>
      <p:sp>
        <p:nvSpPr>
          <p:cNvPr id="763" name="Google Shape;763;p58"/>
          <p:cNvSpPr txBox="1"/>
          <p:nvPr/>
        </p:nvSpPr>
        <p:spPr>
          <a:xfrm>
            <a:off x="4752075" y="1440425"/>
            <a:ext cx="3684900" cy="2337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500">
                <a:solidFill>
                  <a:schemeClr val="accent6"/>
                </a:solidFill>
                <a:latin typeface="Playfair Display"/>
                <a:ea typeface="Playfair Display"/>
                <a:cs typeface="Playfair Display"/>
                <a:sym typeface="Playfair Display"/>
              </a:rPr>
              <a:t>Train </a:t>
            </a:r>
            <a:r>
              <a:rPr lang="en" sz="1500" u="sng">
                <a:solidFill>
                  <a:schemeClr val="accent6"/>
                </a:solidFill>
                <a:latin typeface="Playfair Display"/>
                <a:ea typeface="Playfair Display"/>
                <a:cs typeface="Playfair Display"/>
                <a:sym typeface="Playfair Display"/>
              </a:rPr>
              <a:t>2</a:t>
            </a:r>
            <a:r>
              <a:rPr lang="en" sz="1500">
                <a:solidFill>
                  <a:schemeClr val="accent6"/>
                </a:solidFill>
                <a:latin typeface="Playfair Display"/>
                <a:ea typeface="Playfair Display"/>
                <a:cs typeface="Playfair Display"/>
                <a:sym typeface="Playfair Display"/>
              </a:rPr>
              <a:t> models with </a:t>
            </a:r>
            <a:r>
              <a:rPr lang="en" sz="1500" u="sng">
                <a:solidFill>
                  <a:schemeClr val="accent6"/>
                </a:solidFill>
                <a:latin typeface="Playfair Display"/>
                <a:ea typeface="Playfair Display"/>
                <a:cs typeface="Playfair Display"/>
                <a:sym typeface="Playfair Display"/>
              </a:rPr>
              <a:t>every</a:t>
            </a:r>
            <a:r>
              <a:rPr lang="en" sz="1500">
                <a:solidFill>
                  <a:schemeClr val="accent6"/>
                </a:solidFill>
                <a:latin typeface="Playfair Display"/>
                <a:ea typeface="Playfair Display"/>
                <a:cs typeface="Playfair Display"/>
                <a:sym typeface="Playfair Display"/>
              </a:rPr>
              <a:t> combination of parameters to find the best.</a:t>
            </a:r>
            <a:endParaRPr sz="15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t/>
            </a:r>
            <a:endParaRPr sz="8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rPr lang="en" sz="1500">
                <a:solidFill>
                  <a:schemeClr val="accent6"/>
                </a:solidFill>
                <a:latin typeface="Playfair Display"/>
                <a:ea typeface="Playfair Display"/>
                <a:cs typeface="Playfair Display"/>
                <a:sym typeface="Playfair Display"/>
              </a:rPr>
              <a:t>Parameters</a:t>
            </a:r>
            <a:r>
              <a:rPr lang="en" sz="1600">
                <a:solidFill>
                  <a:schemeClr val="accent6"/>
                </a:solidFill>
                <a:latin typeface="Playfair Display"/>
                <a:ea typeface="Playfair Display"/>
                <a:cs typeface="Playfair Display"/>
                <a:sym typeface="Playfair Display"/>
              </a:rPr>
              <a:t>:</a:t>
            </a:r>
            <a:endParaRPr sz="9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rPr b="1" lang="en" sz="1300" u="sng">
                <a:solidFill>
                  <a:schemeClr val="accent6"/>
                </a:solidFill>
                <a:latin typeface="Playfair Display"/>
                <a:ea typeface="Playfair Display"/>
                <a:cs typeface="Playfair Display"/>
                <a:sym typeface="Playfair Display"/>
              </a:rPr>
              <a:t>Learning Rate</a:t>
            </a:r>
            <a:r>
              <a:rPr lang="en" sz="1300">
                <a:solidFill>
                  <a:schemeClr val="accent6"/>
                </a:solidFill>
                <a:latin typeface="Playfair Display"/>
                <a:ea typeface="Playfair Display"/>
                <a:cs typeface="Playfair Display"/>
                <a:sym typeface="Playfair Display"/>
              </a:rPr>
              <a:t> - How much the model learns each time.</a:t>
            </a:r>
            <a:endParaRPr sz="1300">
              <a:solidFill>
                <a:schemeClr val="accent6"/>
              </a:solidFill>
              <a:latin typeface="Playfair Display"/>
              <a:ea typeface="Playfair Display"/>
              <a:cs typeface="Playfair Display"/>
              <a:sym typeface="Playfair Display"/>
            </a:endParaRPr>
          </a:p>
          <a:p>
            <a:pPr indent="-311150" lvl="0" marL="914400" rtl="0" algn="l">
              <a:lnSpc>
                <a:spcPct val="80000"/>
              </a:lnSpc>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0.01, 0.03, 0.07, 0.1</a:t>
            </a:r>
            <a:endParaRPr sz="13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rPr b="1" lang="en" sz="1300" u="sng">
                <a:solidFill>
                  <a:schemeClr val="accent6"/>
                </a:solidFill>
                <a:latin typeface="Playfair Display"/>
                <a:ea typeface="Playfair Display"/>
                <a:cs typeface="Playfair Display"/>
                <a:sym typeface="Playfair Display"/>
              </a:rPr>
              <a:t>Tree Depth</a:t>
            </a:r>
            <a:r>
              <a:rPr lang="en" sz="1300">
                <a:solidFill>
                  <a:schemeClr val="accent6"/>
                </a:solidFill>
                <a:latin typeface="Playfair Display"/>
                <a:ea typeface="Playfair Display"/>
                <a:cs typeface="Playfair Display"/>
                <a:sym typeface="Playfair Display"/>
              </a:rPr>
              <a:t> - How deep to grow each part of the tree.</a:t>
            </a:r>
            <a:endParaRPr sz="1300">
              <a:solidFill>
                <a:schemeClr val="accent6"/>
              </a:solidFill>
              <a:latin typeface="Playfair Display"/>
              <a:ea typeface="Playfair Display"/>
              <a:cs typeface="Playfair Display"/>
              <a:sym typeface="Playfair Display"/>
            </a:endParaRPr>
          </a:p>
          <a:p>
            <a:pPr indent="-311150" lvl="0" marL="914400" rtl="0" algn="l">
              <a:lnSpc>
                <a:spcPct val="80000"/>
              </a:lnSpc>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4, 6, 8</a:t>
            </a:r>
            <a:endParaRPr sz="13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rPr b="1" lang="en" sz="1300" u="sng">
                <a:solidFill>
                  <a:schemeClr val="accent6"/>
                </a:solidFill>
                <a:latin typeface="Playfair Display"/>
                <a:ea typeface="Playfair Display"/>
                <a:cs typeface="Playfair Display"/>
                <a:sym typeface="Playfair Display"/>
              </a:rPr>
              <a:t>L2 Leaf Regression</a:t>
            </a:r>
            <a:r>
              <a:rPr lang="en" sz="1300">
                <a:solidFill>
                  <a:schemeClr val="accent6"/>
                </a:solidFill>
                <a:latin typeface="Playfair Display"/>
                <a:ea typeface="Playfair Display"/>
                <a:cs typeface="Playfair Display"/>
                <a:sym typeface="Playfair Display"/>
              </a:rPr>
              <a:t> - Penalizes overfitting in the model.</a:t>
            </a:r>
            <a:endParaRPr sz="1300">
              <a:solidFill>
                <a:schemeClr val="accent6"/>
              </a:solidFill>
              <a:latin typeface="Playfair Display"/>
              <a:ea typeface="Playfair Display"/>
              <a:cs typeface="Playfair Display"/>
              <a:sym typeface="Playfair Display"/>
            </a:endParaRPr>
          </a:p>
          <a:p>
            <a:pPr indent="-311150" lvl="0" marL="914400" rtl="0" algn="l">
              <a:lnSpc>
                <a:spcPct val="80000"/>
              </a:lnSpc>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1, 3, 10</a:t>
            </a:r>
            <a:endParaRPr sz="1300">
              <a:solidFill>
                <a:schemeClr val="accent6"/>
              </a:solidFill>
              <a:latin typeface="Playfair Display"/>
              <a:ea typeface="Playfair Display"/>
              <a:cs typeface="Playfair Display"/>
              <a:sym typeface="Playfair Display"/>
            </a:endParaRPr>
          </a:p>
          <a:p>
            <a:pPr indent="0" lvl="0" marL="0" rtl="0" algn="l">
              <a:lnSpc>
                <a:spcPct val="80000"/>
              </a:lnSpc>
              <a:spcBef>
                <a:spcPts val="0"/>
              </a:spcBef>
              <a:spcAft>
                <a:spcPts val="0"/>
              </a:spcAft>
              <a:buNone/>
            </a:pPr>
            <a:r>
              <a:rPr b="1" lang="en" sz="1300" u="sng">
                <a:solidFill>
                  <a:schemeClr val="accent6"/>
                </a:solidFill>
                <a:latin typeface="Playfair Display"/>
                <a:ea typeface="Playfair Display"/>
                <a:cs typeface="Playfair Display"/>
                <a:sym typeface="Playfair Display"/>
              </a:rPr>
              <a:t>Iterations</a:t>
            </a:r>
            <a:r>
              <a:rPr lang="en" sz="1300">
                <a:solidFill>
                  <a:schemeClr val="accent6"/>
                </a:solidFill>
                <a:latin typeface="Playfair Display"/>
                <a:ea typeface="Playfair Display"/>
                <a:cs typeface="Playfair Display"/>
                <a:sym typeface="Playfair Display"/>
              </a:rPr>
              <a:t> - How many trees to build.</a:t>
            </a:r>
            <a:endParaRPr sz="1300">
              <a:solidFill>
                <a:schemeClr val="accent6"/>
              </a:solidFill>
              <a:latin typeface="Playfair Display"/>
              <a:ea typeface="Playfair Display"/>
              <a:cs typeface="Playfair Display"/>
              <a:sym typeface="Playfair Display"/>
            </a:endParaRPr>
          </a:p>
          <a:p>
            <a:pPr indent="-311150" lvl="0" marL="914400" rtl="0" algn="l">
              <a:lnSpc>
                <a:spcPct val="80000"/>
              </a:lnSpc>
              <a:spcBef>
                <a:spcPts val="0"/>
              </a:spcBef>
              <a:spcAft>
                <a:spcPts val="0"/>
              </a:spcAft>
              <a:buClr>
                <a:schemeClr val="accent6"/>
              </a:buClr>
              <a:buSzPts val="1300"/>
              <a:buFont typeface="Playfair Display"/>
              <a:buChar char="●"/>
            </a:pPr>
            <a:r>
              <a:rPr lang="en" sz="1300">
                <a:solidFill>
                  <a:schemeClr val="accent6"/>
                </a:solidFill>
                <a:latin typeface="Playfair Display"/>
                <a:ea typeface="Playfair Display"/>
                <a:cs typeface="Playfair Display"/>
                <a:sym typeface="Playfair Display"/>
              </a:rPr>
              <a:t>500</a:t>
            </a:r>
            <a:endParaRPr sz="1300">
              <a:solidFill>
                <a:schemeClr val="accent6"/>
              </a:solidFill>
              <a:latin typeface="Playfair Display"/>
              <a:ea typeface="Playfair Display"/>
              <a:cs typeface="Playfair Display"/>
              <a:sym typeface="Playfair Display"/>
            </a:endParaRPr>
          </a:p>
        </p:txBody>
      </p:sp>
      <p:sp>
        <p:nvSpPr>
          <p:cNvPr id="764" name="Google Shape;764;p58"/>
          <p:cNvSpPr txBox="1"/>
          <p:nvPr>
            <p:ph idx="1" type="body"/>
          </p:nvPr>
        </p:nvSpPr>
        <p:spPr>
          <a:xfrm>
            <a:off x="749200" y="4269075"/>
            <a:ext cx="7704600" cy="409800"/>
          </a:xfrm>
          <a:prstGeom prst="rect">
            <a:avLst/>
          </a:prstGeom>
          <a:solidFill>
            <a:srgbClr val="1B786F"/>
          </a:solidFill>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400">
                <a:solidFill>
                  <a:schemeClr val="accent6"/>
                </a:solidFill>
                <a:latin typeface="Playfair Display"/>
                <a:ea typeface="Playfair Display"/>
                <a:cs typeface="Playfair Display"/>
                <a:sym typeface="Playfair Display"/>
              </a:rPr>
              <a:t>Train </a:t>
            </a:r>
            <a:r>
              <a:rPr lang="en" sz="1400" u="sng">
                <a:solidFill>
                  <a:schemeClr val="accent6"/>
                </a:solidFill>
                <a:latin typeface="Playfair Display"/>
                <a:ea typeface="Playfair Display"/>
                <a:cs typeface="Playfair Display"/>
                <a:sym typeface="Playfair Display"/>
              </a:rPr>
              <a:t>every</a:t>
            </a:r>
            <a:r>
              <a:rPr lang="en" sz="1400">
                <a:solidFill>
                  <a:schemeClr val="accent6"/>
                </a:solidFill>
                <a:latin typeface="Playfair Display"/>
                <a:ea typeface="Playfair Display"/>
                <a:cs typeface="Playfair Display"/>
                <a:sym typeface="Playfair Display"/>
              </a:rPr>
              <a:t> combination of models 5 times </a:t>
            </a:r>
            <a:r>
              <a:rPr lang="en" sz="1400" u="sng">
                <a:solidFill>
                  <a:schemeClr val="accent6"/>
                </a:solidFill>
                <a:latin typeface="Playfair Display"/>
                <a:ea typeface="Playfair Display"/>
                <a:cs typeface="Playfair Display"/>
                <a:sym typeface="Playfair Display"/>
              </a:rPr>
              <a:t>each</a:t>
            </a:r>
            <a:r>
              <a:rPr lang="en" sz="1400">
                <a:solidFill>
                  <a:schemeClr val="accent6"/>
                </a:solidFill>
                <a:latin typeface="Playfair Display"/>
                <a:ea typeface="Playfair Display"/>
                <a:cs typeface="Playfair Display"/>
                <a:sym typeface="Playfair Display"/>
              </a:rPr>
              <a:t>, giving us </a:t>
            </a:r>
            <a:r>
              <a:rPr b="1" lang="en" sz="1400" u="sng">
                <a:solidFill>
                  <a:schemeClr val="accent6"/>
                </a:solidFill>
                <a:latin typeface="Playfair Display"/>
                <a:ea typeface="Playfair Display"/>
                <a:cs typeface="Playfair Display"/>
                <a:sym typeface="Playfair Display"/>
              </a:rPr>
              <a:t>360</a:t>
            </a:r>
            <a:r>
              <a:rPr b="1" lang="en" sz="1400">
                <a:solidFill>
                  <a:schemeClr val="accent6"/>
                </a:solidFill>
                <a:latin typeface="Playfair Display"/>
                <a:ea typeface="Playfair Display"/>
                <a:cs typeface="Playfair Display"/>
                <a:sym typeface="Playfair Display"/>
              </a:rPr>
              <a:t> </a:t>
            </a:r>
            <a:r>
              <a:rPr lang="en" sz="1400">
                <a:solidFill>
                  <a:schemeClr val="accent6"/>
                </a:solidFill>
                <a:latin typeface="Playfair Display"/>
                <a:ea typeface="Playfair Display"/>
                <a:cs typeface="Playfair Display"/>
                <a:sym typeface="Playfair Display"/>
              </a:rPr>
              <a:t>models to train.</a:t>
            </a:r>
            <a:endParaRPr sz="1400">
              <a:solidFill>
                <a:schemeClr val="accent6"/>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765" name="Google Shape;765;p58"/>
          <p:cNvPicPr preferRelativeResize="0"/>
          <p:nvPr/>
        </p:nvPicPr>
        <p:blipFill rotWithShape="1">
          <a:blip r:embed="rId4">
            <a:alphaModFix/>
          </a:blip>
          <a:srcRect b="48140" l="63886" r="13987" t="23641"/>
          <a:stretch/>
        </p:blipFill>
        <p:spPr>
          <a:xfrm>
            <a:off x="8436850" y="278100"/>
            <a:ext cx="466250" cy="5946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9"/>
          <p:cNvSpPr/>
          <p:nvPr/>
        </p:nvSpPr>
        <p:spPr>
          <a:xfrm>
            <a:off x="758575" y="995800"/>
            <a:ext cx="7678200" cy="3936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71" name="Google Shape;771;p59"/>
          <p:cNvSpPr txBox="1"/>
          <p:nvPr>
            <p:ph type="title"/>
          </p:nvPr>
        </p:nvSpPr>
        <p:spPr>
          <a:xfrm>
            <a:off x="274075" y="265600"/>
            <a:ext cx="86061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Model Results</a:t>
            </a:r>
            <a:endParaRPr b="0" sz="3200">
              <a:latin typeface="Playfair Display Black"/>
              <a:ea typeface="Playfair Display Black"/>
              <a:cs typeface="Playfair Display Black"/>
              <a:sym typeface="Playfair Display Black"/>
            </a:endParaRPr>
          </a:p>
        </p:txBody>
      </p:sp>
      <p:sp>
        <p:nvSpPr>
          <p:cNvPr id="772" name="Google Shape;772;p59"/>
          <p:cNvSpPr txBox="1"/>
          <p:nvPr>
            <p:ph idx="1" type="body"/>
          </p:nvPr>
        </p:nvSpPr>
        <p:spPr>
          <a:xfrm>
            <a:off x="753450" y="1028700"/>
            <a:ext cx="70620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3"/>
                </a:solidFill>
                <a:latin typeface="Playfair Display"/>
                <a:ea typeface="Playfair Display"/>
                <a:cs typeface="Playfair Display"/>
                <a:sym typeface="Playfair Display"/>
              </a:rPr>
              <a:t>The model is tested on the 20% of data held out for final evaluation.</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p:txBody>
      </p:sp>
      <p:sp>
        <p:nvSpPr>
          <p:cNvPr id="773" name="Google Shape;77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59"/>
          <p:cNvSpPr/>
          <p:nvPr/>
        </p:nvSpPr>
        <p:spPr>
          <a:xfrm>
            <a:off x="753450" y="1519175"/>
            <a:ext cx="7678200" cy="18585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3"/>
                </a:solidFill>
                <a:latin typeface="Playfair Display Black"/>
                <a:ea typeface="Playfair Display Black"/>
                <a:cs typeface="Playfair Display Black"/>
                <a:sym typeface="Playfair Display Black"/>
              </a:rPr>
              <a:t>Final Error</a:t>
            </a:r>
            <a:r>
              <a:rPr lang="en" sz="2400">
                <a:solidFill>
                  <a:schemeClr val="accent3"/>
                </a:solidFill>
                <a:latin typeface="Playfair Display"/>
                <a:ea typeface="Playfair Display"/>
                <a:cs typeface="Playfair Display"/>
                <a:sym typeface="Playfair Display"/>
              </a:rPr>
              <a:t>: </a:t>
            </a:r>
            <a:r>
              <a:rPr lang="en" sz="3200">
                <a:solidFill>
                  <a:schemeClr val="accent3"/>
                </a:solidFill>
                <a:latin typeface="Mukta"/>
                <a:ea typeface="Mukta"/>
                <a:cs typeface="Mukta"/>
                <a:sym typeface="Mukta"/>
              </a:rPr>
              <a:t>2913.9</a:t>
            </a:r>
            <a:endParaRPr sz="3200">
              <a:solidFill>
                <a:schemeClr val="accent3"/>
              </a:solidFill>
              <a:latin typeface="Mukta"/>
              <a:ea typeface="Mukta"/>
              <a:cs typeface="Mukta"/>
              <a:sym typeface="Mukta"/>
            </a:endParaRPr>
          </a:p>
          <a:p>
            <a:pPr indent="0" lvl="0" marL="0" rtl="0" algn="ctr">
              <a:spcBef>
                <a:spcPts val="0"/>
              </a:spcBef>
              <a:spcAft>
                <a:spcPts val="0"/>
              </a:spcAft>
              <a:buClr>
                <a:schemeClr val="dk1"/>
              </a:buClr>
              <a:buSzPts val="1100"/>
              <a:buFont typeface="Arial"/>
              <a:buNone/>
            </a:pPr>
            <a:r>
              <a:rPr lang="en" sz="2400">
                <a:solidFill>
                  <a:schemeClr val="accent3"/>
                </a:solidFill>
                <a:latin typeface="Playfair Display Black"/>
                <a:ea typeface="Playfair Display Black"/>
                <a:cs typeface="Playfair Display Black"/>
                <a:sym typeface="Playfair Display Black"/>
              </a:rPr>
              <a:t>MAE</a:t>
            </a:r>
            <a:r>
              <a:rPr lang="en" sz="2400">
                <a:solidFill>
                  <a:schemeClr val="accent3"/>
                </a:solidFill>
                <a:latin typeface="Playfair Display"/>
                <a:ea typeface="Playfair Display"/>
                <a:cs typeface="Playfair Display"/>
                <a:sym typeface="Playfair Display"/>
              </a:rPr>
              <a:t>: </a:t>
            </a:r>
            <a:r>
              <a:rPr lang="en" sz="2400">
                <a:solidFill>
                  <a:schemeClr val="accent3"/>
                </a:solidFill>
                <a:latin typeface="Mukta"/>
                <a:ea typeface="Mukta"/>
                <a:cs typeface="Mukta"/>
                <a:sym typeface="Mukta"/>
              </a:rPr>
              <a:t>1409.43</a:t>
            </a:r>
            <a:endParaRPr sz="2400">
              <a:solidFill>
                <a:schemeClr val="accent3"/>
              </a:solidFill>
              <a:latin typeface="Mukta"/>
              <a:ea typeface="Mukta"/>
              <a:cs typeface="Mukta"/>
              <a:sym typeface="Mukta"/>
            </a:endParaRPr>
          </a:p>
          <a:p>
            <a:pPr indent="0" lvl="0" marL="0" rtl="0" algn="ctr">
              <a:spcBef>
                <a:spcPts val="0"/>
              </a:spcBef>
              <a:spcAft>
                <a:spcPts val="0"/>
              </a:spcAft>
              <a:buClr>
                <a:schemeClr val="dk1"/>
              </a:buClr>
              <a:buSzPts val="1100"/>
              <a:buFont typeface="Arial"/>
              <a:buNone/>
            </a:pPr>
            <a:r>
              <a:rPr lang="en" sz="2400">
                <a:solidFill>
                  <a:schemeClr val="accent3"/>
                </a:solidFill>
                <a:latin typeface="Playfair Display Black"/>
                <a:ea typeface="Playfair Display Black"/>
                <a:cs typeface="Playfair Display Black"/>
                <a:sym typeface="Playfair Display Black"/>
              </a:rPr>
              <a:t>RMSE</a:t>
            </a:r>
            <a:r>
              <a:rPr lang="en" sz="2400">
                <a:solidFill>
                  <a:schemeClr val="accent3"/>
                </a:solidFill>
                <a:latin typeface="Playfair Display"/>
                <a:ea typeface="Playfair Display"/>
                <a:cs typeface="Playfair Display"/>
                <a:sym typeface="Playfair Display"/>
              </a:rPr>
              <a:t>: </a:t>
            </a:r>
            <a:r>
              <a:rPr lang="en" sz="2400">
                <a:solidFill>
                  <a:schemeClr val="accent3"/>
                </a:solidFill>
                <a:latin typeface="Mukta"/>
                <a:ea typeface="Mukta"/>
                <a:cs typeface="Mukta"/>
                <a:sym typeface="Mukta"/>
              </a:rPr>
              <a:t>4417.7</a:t>
            </a:r>
            <a:endParaRPr sz="1200">
              <a:latin typeface="Mukta"/>
              <a:ea typeface="Mukta"/>
              <a:cs typeface="Mukta"/>
              <a:sym typeface="Mukta"/>
            </a:endParaRPr>
          </a:p>
        </p:txBody>
      </p:sp>
      <p:sp>
        <p:nvSpPr>
          <p:cNvPr id="775" name="Google Shape;775;p59"/>
          <p:cNvSpPr/>
          <p:nvPr/>
        </p:nvSpPr>
        <p:spPr>
          <a:xfrm>
            <a:off x="753450" y="3507567"/>
            <a:ext cx="7678200" cy="7965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Playfair Display"/>
                <a:ea typeface="Playfair Display"/>
                <a:cs typeface="Playfair Display"/>
                <a:sym typeface="Playfair Display"/>
              </a:rPr>
              <a:t>Baseline Error: </a:t>
            </a:r>
            <a:r>
              <a:rPr lang="en" sz="1200">
                <a:solidFill>
                  <a:schemeClr val="accent3"/>
                </a:solidFill>
                <a:latin typeface="Mukta"/>
                <a:ea typeface="Mukta"/>
                <a:cs typeface="Mukta"/>
                <a:sym typeface="Mukta"/>
              </a:rPr>
              <a:t>7246.99</a:t>
            </a:r>
            <a:endParaRPr sz="1200">
              <a:solidFill>
                <a:schemeClr val="accent3"/>
              </a:solidFill>
              <a:latin typeface="Mukta"/>
              <a:ea typeface="Mukta"/>
              <a:cs typeface="Mukta"/>
              <a:sym typeface="Mukta"/>
            </a:endParaRPr>
          </a:p>
          <a:p>
            <a:pPr indent="0" lvl="0" marL="0" rtl="0" algn="ctr">
              <a:spcBef>
                <a:spcPts val="0"/>
              </a:spcBef>
              <a:spcAft>
                <a:spcPts val="0"/>
              </a:spcAft>
              <a:buNone/>
            </a:pPr>
            <a:r>
              <a:rPr lang="en" sz="1200">
                <a:solidFill>
                  <a:schemeClr val="accent3"/>
                </a:solidFill>
                <a:latin typeface="Playfair Display"/>
                <a:ea typeface="Playfair Display"/>
                <a:cs typeface="Playfair Display"/>
                <a:sym typeface="Playfair Display"/>
              </a:rPr>
              <a:t>MAE: </a:t>
            </a:r>
            <a:r>
              <a:rPr lang="en" sz="1200">
                <a:solidFill>
                  <a:schemeClr val="accent3"/>
                </a:solidFill>
                <a:latin typeface="Mukta"/>
                <a:ea typeface="Mukta"/>
                <a:cs typeface="Mukta"/>
                <a:sym typeface="Mukta"/>
              </a:rPr>
              <a:t>4012.87</a:t>
            </a:r>
            <a:endParaRPr sz="1200">
              <a:solidFill>
                <a:schemeClr val="accent3"/>
              </a:solidFill>
              <a:latin typeface="Mukta"/>
              <a:ea typeface="Mukta"/>
              <a:cs typeface="Mukta"/>
              <a:sym typeface="Mukta"/>
            </a:endParaRPr>
          </a:p>
          <a:p>
            <a:pPr indent="0" lvl="0" marL="0" rtl="0" algn="ctr">
              <a:spcBef>
                <a:spcPts val="0"/>
              </a:spcBef>
              <a:spcAft>
                <a:spcPts val="0"/>
              </a:spcAft>
              <a:buNone/>
            </a:pPr>
            <a:r>
              <a:rPr lang="en" sz="1200">
                <a:solidFill>
                  <a:schemeClr val="accent3"/>
                </a:solidFill>
                <a:latin typeface="Playfair Display"/>
                <a:ea typeface="Playfair Display"/>
                <a:cs typeface="Playfair Display"/>
                <a:sym typeface="Playfair Display"/>
              </a:rPr>
              <a:t>RMSE: </a:t>
            </a:r>
            <a:r>
              <a:rPr lang="en" sz="1200">
                <a:solidFill>
                  <a:schemeClr val="accent3"/>
                </a:solidFill>
                <a:latin typeface="Mukta"/>
                <a:ea typeface="Mukta"/>
                <a:cs typeface="Mukta"/>
                <a:sym typeface="Mukta"/>
              </a:rPr>
              <a:t>10481.12</a:t>
            </a:r>
            <a:endParaRPr sz="1100">
              <a:latin typeface="Mukta"/>
              <a:ea typeface="Mukta"/>
              <a:cs typeface="Mukta"/>
              <a:sym typeface="Mukta"/>
            </a:endParaRPr>
          </a:p>
        </p:txBody>
      </p:sp>
      <p:pic>
        <p:nvPicPr>
          <p:cNvPr id="776" name="Google Shape;776;p59"/>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0"/>
          <p:cNvSpPr/>
          <p:nvPr/>
        </p:nvSpPr>
        <p:spPr>
          <a:xfrm>
            <a:off x="758575" y="789700"/>
            <a:ext cx="7678200" cy="3408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BE7E6"/>
              </a:solidFill>
              <a:latin typeface="Mukta"/>
              <a:ea typeface="Mukta"/>
              <a:cs typeface="Mukta"/>
              <a:sym typeface="Mukta"/>
            </a:endParaRPr>
          </a:p>
        </p:txBody>
      </p:sp>
      <p:sp>
        <p:nvSpPr>
          <p:cNvPr id="782" name="Google Shape;782;p60"/>
          <p:cNvSpPr txBox="1"/>
          <p:nvPr>
            <p:ph type="title"/>
          </p:nvPr>
        </p:nvSpPr>
        <p:spPr>
          <a:xfrm>
            <a:off x="274075" y="254975"/>
            <a:ext cx="8606100" cy="5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Model Results</a:t>
            </a:r>
            <a:endParaRPr b="0" sz="3200">
              <a:latin typeface="Playfair Display Black"/>
              <a:ea typeface="Playfair Display Black"/>
              <a:cs typeface="Playfair Display Black"/>
              <a:sym typeface="Playfair Display Black"/>
            </a:endParaRPr>
          </a:p>
        </p:txBody>
      </p:sp>
      <p:sp>
        <p:nvSpPr>
          <p:cNvPr id="783" name="Google Shape;783;p60"/>
          <p:cNvSpPr txBox="1"/>
          <p:nvPr>
            <p:ph idx="1" type="body"/>
          </p:nvPr>
        </p:nvSpPr>
        <p:spPr>
          <a:xfrm>
            <a:off x="799775" y="789700"/>
            <a:ext cx="76371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accent3"/>
                </a:solidFill>
                <a:latin typeface="Playfair Display SemiBold"/>
                <a:ea typeface="Playfair Display SemiBold"/>
                <a:cs typeface="Playfair Display SemiBold"/>
                <a:sym typeface="Playfair Display SemiBold"/>
              </a:rPr>
              <a:t>This model is the one used to make final predictions.</a:t>
            </a:r>
            <a:endParaRPr sz="1500">
              <a:solidFill>
                <a:schemeClr val="accent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Clr>
                <a:schemeClr val="dk1"/>
              </a:buClr>
              <a:buSzPts val="1100"/>
              <a:buFont typeface="Arial"/>
              <a:buNone/>
            </a:pPr>
            <a:r>
              <a:t/>
            </a:r>
            <a:endParaRPr sz="1500">
              <a:solidFill>
                <a:schemeClr val="accent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p:txBody>
      </p:sp>
      <p:sp>
        <p:nvSpPr>
          <p:cNvPr id="784" name="Google Shape;78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85" name="Google Shape;785;p60"/>
          <p:cNvGrpSpPr/>
          <p:nvPr/>
        </p:nvGrpSpPr>
        <p:grpSpPr>
          <a:xfrm>
            <a:off x="766150" y="1259825"/>
            <a:ext cx="3684900" cy="2698200"/>
            <a:chOff x="4618200" y="1795675"/>
            <a:chExt cx="3684900" cy="2698200"/>
          </a:xfrm>
        </p:grpSpPr>
        <p:sp>
          <p:nvSpPr>
            <p:cNvPr id="786" name="Google Shape;786;p60"/>
            <p:cNvSpPr/>
            <p:nvPr/>
          </p:nvSpPr>
          <p:spPr>
            <a:xfrm>
              <a:off x="4618200" y="1795675"/>
              <a:ext cx="3684900" cy="2698200"/>
            </a:xfrm>
            <a:prstGeom prst="rect">
              <a:avLst/>
            </a:prstGeom>
            <a:solidFill>
              <a:srgbClr val="249C91"/>
            </a:solidFill>
            <a:ln>
              <a:noFill/>
            </a:ln>
          </p:spPr>
          <p:txBody>
            <a:bodyPr anchorCtr="0" anchor="ctr" bIns="91425" lIns="91425" spcFirstLastPara="1" rIns="91425" wrap="square" tIns="91425">
              <a:noAutofit/>
            </a:bodyPr>
            <a:lstStyle/>
            <a:p>
              <a:pPr indent="-323850" lvl="0" marL="457200" rtl="0" algn="l">
                <a:spcBef>
                  <a:spcPts val="0"/>
                </a:spcBef>
                <a:spcAft>
                  <a:spcPts val="0"/>
                </a:spcAft>
                <a:buClr>
                  <a:schemeClr val="accent6"/>
                </a:buClr>
                <a:buSzPts val="1500"/>
                <a:buFont typeface="Playfair Display"/>
                <a:buChar char="●"/>
              </a:pPr>
              <a:r>
                <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lang="en" sz="1500">
                  <a:solidFill>
                    <a:schemeClr val="accent6"/>
                  </a:solidFill>
                  <a:latin typeface="Playfair Display"/>
                  <a:ea typeface="Playfair Display"/>
                  <a:cs typeface="Playfair Display"/>
                  <a:sym typeface="Playfair Display"/>
                </a:rPr>
                <a:t>Combined MAE &amp; RMSE model predictions through averaging.</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lang="en" sz="1500">
                  <a:solidFill>
                    <a:schemeClr val="accent6"/>
                  </a:solidFill>
                  <a:latin typeface="Playfair Display"/>
                  <a:ea typeface="Playfair Display"/>
                  <a:cs typeface="Playfair Display"/>
                  <a:sym typeface="Playfair Display"/>
                </a:rPr>
                <a:t>Captures both "large errors" (RMSE) &amp; "consistent errors" (MAE).</a:t>
              </a:r>
              <a:endParaRPr sz="1500">
                <a:solidFill>
                  <a:schemeClr val="accent6"/>
                </a:solidFill>
                <a:latin typeface="Playfair Display"/>
                <a:ea typeface="Playfair Display"/>
                <a:cs typeface="Playfair Display"/>
                <a:sym typeface="Playfair Display"/>
              </a:endParaRPr>
            </a:p>
            <a:p>
              <a:pPr indent="-323850" lvl="0" marL="457200" rtl="0" algn="l">
                <a:spcBef>
                  <a:spcPts val="0"/>
                </a:spcBef>
                <a:spcAft>
                  <a:spcPts val="0"/>
                </a:spcAft>
                <a:buClr>
                  <a:schemeClr val="accent6"/>
                </a:buClr>
                <a:buSzPts val="1500"/>
                <a:buFont typeface="Playfair Display"/>
                <a:buChar char="●"/>
              </a:pPr>
              <a:r>
                <a:rPr lang="en" sz="1500">
                  <a:solidFill>
                    <a:schemeClr val="accent6"/>
                  </a:solidFill>
                  <a:latin typeface="Playfair Display"/>
                  <a:ea typeface="Playfair Display"/>
                  <a:cs typeface="Playfair Display"/>
                  <a:sym typeface="Playfair Display"/>
                </a:rPr>
                <a:t>Tested dynamic weighting based on model performance, but a simple average delivered superior results.</a:t>
              </a:r>
              <a:endParaRPr b="1" sz="1500">
                <a:solidFill>
                  <a:schemeClr val="accent6"/>
                </a:solidFill>
                <a:latin typeface="Playfair Display"/>
                <a:ea typeface="Playfair Display"/>
                <a:cs typeface="Playfair Display"/>
                <a:sym typeface="Playfair Display"/>
              </a:endParaRPr>
            </a:p>
          </p:txBody>
        </p:sp>
        <p:sp>
          <p:nvSpPr>
            <p:cNvPr id="787" name="Google Shape;787;p60"/>
            <p:cNvSpPr txBox="1"/>
            <p:nvPr/>
          </p:nvSpPr>
          <p:spPr>
            <a:xfrm>
              <a:off x="4650450" y="1850925"/>
              <a:ext cx="3620400" cy="3297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Black"/>
                  <a:ea typeface="Playfair Display Black"/>
                  <a:cs typeface="Playfair Display Black"/>
                  <a:sym typeface="Playfair Display Black"/>
                </a:rPr>
                <a:t>Model Decisions</a:t>
              </a:r>
              <a:endParaRPr sz="1500">
                <a:solidFill>
                  <a:schemeClr val="accent3"/>
                </a:solidFill>
                <a:latin typeface="Playfair Display Black"/>
                <a:ea typeface="Playfair Display Black"/>
                <a:cs typeface="Playfair Display Black"/>
                <a:sym typeface="Playfair Display Black"/>
              </a:endParaRPr>
            </a:p>
          </p:txBody>
        </p:sp>
      </p:grpSp>
      <p:grpSp>
        <p:nvGrpSpPr>
          <p:cNvPr id="788" name="Google Shape;788;p60"/>
          <p:cNvGrpSpPr/>
          <p:nvPr/>
        </p:nvGrpSpPr>
        <p:grpSpPr>
          <a:xfrm>
            <a:off x="4752075" y="1259813"/>
            <a:ext cx="3684900" cy="2698200"/>
            <a:chOff x="4613125" y="1688350"/>
            <a:chExt cx="3684900" cy="2698200"/>
          </a:xfrm>
        </p:grpSpPr>
        <p:grpSp>
          <p:nvGrpSpPr>
            <p:cNvPr id="789" name="Google Shape;789;p60"/>
            <p:cNvGrpSpPr/>
            <p:nvPr/>
          </p:nvGrpSpPr>
          <p:grpSpPr>
            <a:xfrm>
              <a:off x="4613125" y="1688350"/>
              <a:ext cx="3684900" cy="2698200"/>
              <a:chOff x="4618200" y="1795675"/>
              <a:chExt cx="3684900" cy="2698200"/>
            </a:xfrm>
          </p:grpSpPr>
          <p:sp>
            <p:nvSpPr>
              <p:cNvPr id="790" name="Google Shape;790;p60"/>
              <p:cNvSpPr/>
              <p:nvPr/>
            </p:nvSpPr>
            <p:spPr>
              <a:xfrm>
                <a:off x="4618200" y="1795675"/>
                <a:ext cx="3684900" cy="26982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91" name="Google Shape;791;p60"/>
              <p:cNvSpPr txBox="1"/>
              <p:nvPr/>
            </p:nvSpPr>
            <p:spPr>
              <a:xfrm>
                <a:off x="4650450" y="1795675"/>
                <a:ext cx="3620400" cy="3297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3"/>
                    </a:solidFill>
                    <a:latin typeface="Playfair Display Black"/>
                    <a:ea typeface="Playfair Display Black"/>
                    <a:cs typeface="Playfair Display Black"/>
                    <a:sym typeface="Playfair Display Black"/>
                  </a:rPr>
                  <a:t>Model Specifications</a:t>
                </a:r>
                <a:endParaRPr sz="1500">
                  <a:solidFill>
                    <a:schemeClr val="accent3"/>
                  </a:solidFill>
                  <a:latin typeface="Playfair Display Black"/>
                  <a:ea typeface="Playfair Display Black"/>
                  <a:cs typeface="Playfair Display Black"/>
                  <a:sym typeface="Playfair Display Black"/>
                </a:endParaRPr>
              </a:p>
            </p:txBody>
          </p:sp>
        </p:grpSp>
        <p:sp>
          <p:nvSpPr>
            <p:cNvPr id="792" name="Google Shape;792;p60"/>
            <p:cNvSpPr txBox="1"/>
            <p:nvPr/>
          </p:nvSpPr>
          <p:spPr>
            <a:xfrm>
              <a:off x="4984075" y="3920575"/>
              <a:ext cx="2967900" cy="409800"/>
            </a:xfrm>
            <a:prstGeom prst="rect">
              <a:avLst/>
            </a:prstGeom>
            <a:solidFill>
              <a:srgbClr val="249C9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chemeClr val="accent3"/>
                </a:solidFill>
                <a:latin typeface="Playfair Display"/>
                <a:ea typeface="Playfair Display"/>
                <a:cs typeface="Playfair Display"/>
                <a:sym typeface="Playfair Display"/>
              </a:endParaRPr>
            </a:p>
          </p:txBody>
        </p:sp>
      </p:grpSp>
      <p:sp>
        <p:nvSpPr>
          <p:cNvPr id="793" name="Google Shape;793;p60"/>
          <p:cNvSpPr txBox="1"/>
          <p:nvPr/>
        </p:nvSpPr>
        <p:spPr>
          <a:xfrm>
            <a:off x="4752075" y="1542075"/>
            <a:ext cx="3771000" cy="19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Playfair Display"/>
                <a:ea typeface="Playfair Display"/>
                <a:cs typeface="Playfair Display"/>
                <a:sym typeface="Playfair Display"/>
              </a:rPr>
              <a:t>Best parameters:</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Learning Rate: 0.1</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Depth: 10</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L2 Leaf Reg: 1</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Iterations: 500</a:t>
            </a:r>
            <a:endParaRPr sz="1500">
              <a:solidFill>
                <a:schemeClr val="accent6"/>
              </a:solidFill>
              <a:latin typeface="Playfair Display"/>
              <a:ea typeface="Playfair Display"/>
              <a:cs typeface="Playfair Display"/>
              <a:sym typeface="Playfair Display"/>
            </a:endParaRPr>
          </a:p>
          <a:p>
            <a:pPr indent="0" lvl="0" marL="0" rtl="0" algn="l">
              <a:spcBef>
                <a:spcPts val="0"/>
              </a:spcBef>
              <a:spcAft>
                <a:spcPts val="0"/>
              </a:spcAft>
              <a:buNone/>
            </a:pPr>
            <a:r>
              <a:rPr lang="en" sz="1500">
                <a:solidFill>
                  <a:schemeClr val="accent6"/>
                </a:solidFill>
                <a:latin typeface="Playfair Display"/>
                <a:ea typeface="Playfair Display"/>
                <a:cs typeface="Playfair Display"/>
                <a:sym typeface="Playfair Display"/>
              </a:rPr>
              <a:t>Weights assigned to each model:</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RMSE: 0.5</a:t>
            </a:r>
            <a:endParaRPr sz="1500">
              <a:solidFill>
                <a:schemeClr val="accent6"/>
              </a:solidFill>
              <a:latin typeface="Playfair Display"/>
              <a:ea typeface="Playfair Display"/>
              <a:cs typeface="Playfair Display"/>
              <a:sym typeface="Playfair Display"/>
            </a:endParaRPr>
          </a:p>
          <a:p>
            <a:pPr indent="-304800" lvl="0" marL="457200" rtl="0" algn="l">
              <a:spcBef>
                <a:spcPts val="0"/>
              </a:spcBef>
              <a:spcAft>
                <a:spcPts val="0"/>
              </a:spcAft>
              <a:buClr>
                <a:schemeClr val="accent6"/>
              </a:buClr>
              <a:buSzPts val="1200"/>
              <a:buFont typeface="Playfair Display"/>
              <a:buChar char="●"/>
            </a:pPr>
            <a:r>
              <a:rPr lang="en" sz="1500">
                <a:solidFill>
                  <a:schemeClr val="accent6"/>
                </a:solidFill>
                <a:latin typeface="Playfair Display"/>
                <a:ea typeface="Playfair Display"/>
                <a:cs typeface="Playfair Display"/>
                <a:sym typeface="Playfair Display"/>
              </a:rPr>
              <a:t>MAE: 0.5</a:t>
            </a:r>
            <a:endParaRPr sz="1500">
              <a:solidFill>
                <a:schemeClr val="accent6"/>
              </a:solidFill>
              <a:latin typeface="Playfair Display"/>
              <a:ea typeface="Playfair Display"/>
              <a:cs typeface="Playfair Display"/>
              <a:sym typeface="Playfair Display"/>
            </a:endParaRPr>
          </a:p>
          <a:p>
            <a:pPr indent="0" lvl="0" marL="0" rtl="0" algn="l">
              <a:spcBef>
                <a:spcPts val="0"/>
              </a:spcBef>
              <a:spcAft>
                <a:spcPts val="0"/>
              </a:spcAft>
              <a:buNone/>
            </a:pPr>
            <a:r>
              <a:rPr lang="en" sz="1500">
                <a:solidFill>
                  <a:schemeClr val="accent6"/>
                </a:solidFill>
                <a:latin typeface="Playfair Display"/>
                <a:ea typeface="Playfair Display"/>
                <a:cs typeface="Playfair Display"/>
                <a:sym typeface="Playfair Display"/>
              </a:rPr>
              <a:t>No data transformations other than setting negative predictions to 0.</a:t>
            </a:r>
            <a:endParaRPr sz="1500">
              <a:solidFill>
                <a:schemeClr val="accent6"/>
              </a:solidFill>
              <a:latin typeface="Playfair Display"/>
              <a:ea typeface="Playfair Display"/>
              <a:cs typeface="Playfair Display"/>
              <a:sym typeface="Playfair Display"/>
            </a:endParaRPr>
          </a:p>
        </p:txBody>
      </p:sp>
      <p:sp>
        <p:nvSpPr>
          <p:cNvPr id="794" name="Google Shape;794;p60"/>
          <p:cNvSpPr/>
          <p:nvPr/>
        </p:nvSpPr>
        <p:spPr>
          <a:xfrm>
            <a:off x="758575" y="4087350"/>
            <a:ext cx="7678200" cy="340800"/>
          </a:xfrm>
          <a:prstGeom prst="rect">
            <a:avLst/>
          </a:prstGeom>
          <a:solidFill>
            <a:srgbClr val="249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795" name="Google Shape;795;p60"/>
          <p:cNvSpPr txBox="1"/>
          <p:nvPr>
            <p:ph idx="1" type="body"/>
          </p:nvPr>
        </p:nvSpPr>
        <p:spPr>
          <a:xfrm>
            <a:off x="799775" y="4087350"/>
            <a:ext cx="7637100" cy="3408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3"/>
                </a:solidFill>
                <a:latin typeface="Playfair Display Black"/>
                <a:ea typeface="Playfair Display Black"/>
                <a:cs typeface="Playfair Display Black"/>
                <a:sym typeface="Playfair Display Black"/>
              </a:rPr>
              <a:t>The final model is an ensemble model: Prediction = 0.5*RMSE Model + 0.5*MAE Model</a:t>
            </a:r>
            <a:endParaRPr sz="1400">
              <a:solidFill>
                <a:schemeClr val="accent3"/>
              </a:solidFill>
              <a:latin typeface="Playfair Display Black"/>
              <a:ea typeface="Playfair Display Black"/>
              <a:cs typeface="Playfair Display Black"/>
              <a:sym typeface="Playfair Display Black"/>
            </a:endParaRPr>
          </a:p>
          <a:p>
            <a:pPr indent="0" lvl="0" marL="0" rtl="0" algn="l">
              <a:spcBef>
                <a:spcPts val="0"/>
              </a:spcBef>
              <a:spcAft>
                <a:spcPts val="0"/>
              </a:spcAft>
              <a:buNone/>
            </a:pPr>
            <a:r>
              <a:t/>
            </a:r>
            <a:endParaRPr sz="1400">
              <a:solidFill>
                <a:schemeClr val="accent3"/>
              </a:solidFill>
              <a:latin typeface="Playfair Display Black"/>
              <a:ea typeface="Playfair Display Black"/>
              <a:cs typeface="Playfair Display Black"/>
              <a:sym typeface="Playfair Display Black"/>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400">
              <a:solidFill>
                <a:schemeClr val="accent3"/>
              </a:solidFill>
              <a:latin typeface="Playfair Display"/>
              <a:ea typeface="Playfair Display"/>
              <a:cs typeface="Playfair Display"/>
              <a:sym typeface="Playfair Display"/>
            </a:endParaRPr>
          </a:p>
        </p:txBody>
      </p:sp>
      <p:pic>
        <p:nvPicPr>
          <p:cNvPr id="796" name="Google Shape;796;p60"/>
          <p:cNvPicPr preferRelativeResize="0"/>
          <p:nvPr/>
        </p:nvPicPr>
        <p:blipFill rotWithShape="1">
          <a:blip r:embed="rId3">
            <a:alphaModFix/>
          </a:blip>
          <a:srcRect b="48140" l="63886" r="13987" t="23641"/>
          <a:stretch/>
        </p:blipFill>
        <p:spPr>
          <a:xfrm>
            <a:off x="8436775" y="278100"/>
            <a:ext cx="466325" cy="5947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61"/>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802" name="Google Shape;802;p61"/>
          <p:cNvSpPr txBox="1"/>
          <p:nvPr>
            <p:ph type="title"/>
          </p:nvPr>
        </p:nvSpPr>
        <p:spPr>
          <a:xfrm flipH="1">
            <a:off x="4342200" y="2354800"/>
            <a:ext cx="4801800" cy="19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latin typeface="Playfair Display"/>
                <a:ea typeface="Playfair Display"/>
                <a:cs typeface="Playfair Display"/>
                <a:sym typeface="Playfair Display"/>
              </a:rPr>
              <a:t>Insights and Recommendations</a:t>
            </a:r>
            <a:r>
              <a:rPr lang="en" sz="4000"/>
              <a:t> </a:t>
            </a:r>
            <a:endParaRPr b="0" sz="4000">
              <a:solidFill>
                <a:srgbClr val="191919"/>
              </a:solidFill>
              <a:latin typeface="Raleway"/>
              <a:ea typeface="Raleway"/>
              <a:cs typeface="Raleway"/>
              <a:sym typeface="Raleway"/>
            </a:endParaRPr>
          </a:p>
        </p:txBody>
      </p:sp>
      <p:sp>
        <p:nvSpPr>
          <p:cNvPr id="803" name="Google Shape;803;p61"/>
          <p:cNvSpPr txBox="1"/>
          <p:nvPr>
            <p:ph idx="2" type="title"/>
          </p:nvPr>
        </p:nvSpPr>
        <p:spPr>
          <a:xfrm flipH="1">
            <a:off x="4437225" y="1360600"/>
            <a:ext cx="1315800" cy="9942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05</a:t>
            </a:r>
            <a:endParaRPr>
              <a:solidFill>
                <a:schemeClr val="accent6"/>
              </a:solidFill>
            </a:endParaRPr>
          </a:p>
        </p:txBody>
      </p:sp>
      <p:grpSp>
        <p:nvGrpSpPr>
          <p:cNvPr id="804" name="Google Shape;804;p61"/>
          <p:cNvGrpSpPr/>
          <p:nvPr/>
        </p:nvGrpSpPr>
        <p:grpSpPr>
          <a:xfrm>
            <a:off x="-66519" y="94275"/>
            <a:ext cx="3926700" cy="4801733"/>
            <a:chOff x="-66519" y="94275"/>
            <a:chExt cx="3926700" cy="4801733"/>
          </a:xfrm>
        </p:grpSpPr>
        <p:sp>
          <p:nvSpPr>
            <p:cNvPr id="805" name="Google Shape;805;p61"/>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6" name="Google Shape;806;p61"/>
            <p:cNvGrpSpPr/>
            <p:nvPr/>
          </p:nvGrpSpPr>
          <p:grpSpPr>
            <a:xfrm flipH="1">
              <a:off x="-66519" y="247492"/>
              <a:ext cx="3926700" cy="4648515"/>
              <a:chOff x="5283682" y="223425"/>
              <a:chExt cx="3926700" cy="4715475"/>
            </a:xfrm>
          </p:grpSpPr>
          <p:cxnSp>
            <p:nvCxnSpPr>
              <p:cNvPr id="807" name="Google Shape;807;p61"/>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808" name="Google Shape;808;p61"/>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809" name="Google Shape;80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5" name="Google Shape;815;p62"/>
          <p:cNvSpPr txBox="1"/>
          <p:nvPr/>
        </p:nvSpPr>
        <p:spPr>
          <a:xfrm>
            <a:off x="272550" y="278100"/>
            <a:ext cx="8537400" cy="8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Playfair Display Black"/>
                <a:ea typeface="Playfair Display Black"/>
                <a:cs typeface="Playfair Display Black"/>
                <a:sym typeface="Playfair Display Black"/>
              </a:rPr>
              <a:t>Important Features of Final Model</a:t>
            </a:r>
            <a:endParaRPr sz="3200">
              <a:solidFill>
                <a:schemeClr val="dk1"/>
              </a:solidFill>
              <a:latin typeface="Playfair Display Black"/>
              <a:ea typeface="Playfair Display Black"/>
              <a:cs typeface="Playfair Display Black"/>
              <a:sym typeface="Playfair Display Black"/>
            </a:endParaRPr>
          </a:p>
        </p:txBody>
      </p:sp>
      <p:grpSp>
        <p:nvGrpSpPr>
          <p:cNvPr id="816" name="Google Shape;816;p62"/>
          <p:cNvGrpSpPr/>
          <p:nvPr/>
        </p:nvGrpSpPr>
        <p:grpSpPr>
          <a:xfrm>
            <a:off x="991500" y="3483099"/>
            <a:ext cx="7418275" cy="1191826"/>
            <a:chOff x="1593000" y="2322568"/>
            <a:chExt cx="5957975" cy="643500"/>
          </a:xfrm>
        </p:grpSpPr>
        <p:sp>
          <p:nvSpPr>
            <p:cNvPr id="817" name="Google Shape;817;p6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18" name="Google Shape;818;p62"/>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19" name="Google Shape;819;p62"/>
            <p:cNvSpPr/>
            <p:nvPr/>
          </p:nvSpPr>
          <p:spPr>
            <a:xfrm rot="-5400000">
              <a:off x="3501574" y="1934671"/>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20" name="Google Shape;820;p6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Playfair Display Medium"/>
                  <a:ea typeface="Playfair Display Medium"/>
                  <a:cs typeface="Playfair Display Medium"/>
                  <a:sym typeface="Playfair Display Medium"/>
                </a:rPr>
                <a:t>Expected High-Performing Features That </a:t>
              </a:r>
              <a:r>
                <a:rPr b="1" lang="en" sz="1500">
                  <a:solidFill>
                    <a:srgbClr val="EA9999"/>
                  </a:solidFill>
                  <a:latin typeface="Playfair Display"/>
                  <a:ea typeface="Playfair Display"/>
                  <a:cs typeface="Playfair Display"/>
                  <a:sym typeface="Playfair Display"/>
                </a:rPr>
                <a:t>Underperformed</a:t>
              </a:r>
              <a:endParaRPr b="1" sz="1500">
                <a:solidFill>
                  <a:srgbClr val="EA9999"/>
                </a:solidFill>
                <a:latin typeface="Playfair Display"/>
                <a:ea typeface="Playfair Display"/>
                <a:cs typeface="Playfair Display"/>
                <a:sym typeface="Playfair Display"/>
              </a:endParaRPr>
            </a:p>
          </p:txBody>
        </p:sp>
        <p:sp>
          <p:nvSpPr>
            <p:cNvPr id="821" name="Google Shape;821;p6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22" name="Google Shape;822;p62"/>
            <p:cNvSpPr/>
            <p:nvPr/>
          </p:nvSpPr>
          <p:spPr>
            <a:xfrm>
              <a:off x="1593000" y="2322575"/>
              <a:ext cx="690000" cy="6426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Playfair Display"/>
                  <a:ea typeface="Playfair Display"/>
                  <a:cs typeface="Playfair Display"/>
                  <a:sym typeface="Playfair Display"/>
                </a:rPr>
                <a:t>03</a:t>
              </a:r>
              <a:endParaRPr sz="3100">
                <a:solidFill>
                  <a:srgbClr val="FFFFFF"/>
                </a:solidFill>
                <a:latin typeface="Playfair Display"/>
                <a:ea typeface="Playfair Display"/>
                <a:cs typeface="Playfair Display"/>
                <a:sym typeface="Playfair Display"/>
              </a:endParaRPr>
            </a:p>
          </p:txBody>
        </p:sp>
        <p:sp>
          <p:nvSpPr>
            <p:cNvPr id="823" name="Google Shape;823;p6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1E7A74"/>
                </a:buClr>
                <a:buSzPts val="1300"/>
                <a:buFont typeface="Playfair Display"/>
                <a:buChar char="●"/>
              </a:pPr>
              <a:r>
                <a:rPr b="1" lang="en" sz="1300">
                  <a:solidFill>
                    <a:srgbClr val="1E7A74"/>
                  </a:solidFill>
                  <a:latin typeface="Playfair Display"/>
                  <a:ea typeface="Playfair Display"/>
                  <a:cs typeface="Playfair Display"/>
                  <a:sym typeface="Playfair Display"/>
                </a:rPr>
                <a:t>Hispanic population percentage</a:t>
              </a:r>
              <a:endParaRPr b="1" sz="1300">
                <a:solidFill>
                  <a:srgbClr val="1E7A74"/>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1E7A74"/>
                </a:buClr>
                <a:buSzPts val="1300"/>
                <a:buFont typeface="Playfair Display"/>
                <a:buChar char="●"/>
              </a:pPr>
              <a:r>
                <a:rPr b="1" lang="en" sz="1300">
                  <a:solidFill>
                    <a:srgbClr val="1E7A74"/>
                  </a:solidFill>
                  <a:latin typeface="Playfair Display"/>
                  <a:ea typeface="Playfair Display"/>
                  <a:cs typeface="Playfair Display"/>
                  <a:sym typeface="Playfair Display"/>
                </a:rPr>
                <a:t>Celebrity owned tequila (1 or 0)</a:t>
              </a:r>
              <a:endParaRPr b="1" sz="1300">
                <a:solidFill>
                  <a:srgbClr val="1E7A74"/>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1E7A74"/>
                </a:buClr>
                <a:buSzPts val="1300"/>
                <a:buFont typeface="Playfair Display"/>
                <a:buChar char="●"/>
              </a:pPr>
              <a:r>
                <a:rPr b="1" lang="en" sz="1300">
                  <a:solidFill>
                    <a:srgbClr val="1E7A74"/>
                  </a:solidFill>
                  <a:latin typeface="Playfair Display"/>
                  <a:ea typeface="Playfair Display"/>
                  <a:cs typeface="Playfair Display"/>
                  <a:sym typeface="Playfair Display"/>
                </a:rPr>
                <a:t>Google Search Score by state</a:t>
              </a:r>
              <a:endParaRPr b="1" sz="1300">
                <a:solidFill>
                  <a:srgbClr val="1E7A74"/>
                </a:solidFill>
                <a:latin typeface="Playfair Display"/>
                <a:ea typeface="Playfair Display"/>
                <a:cs typeface="Playfair Display"/>
                <a:sym typeface="Playfair Display"/>
              </a:endParaRPr>
            </a:p>
          </p:txBody>
        </p:sp>
      </p:grpSp>
      <p:grpSp>
        <p:nvGrpSpPr>
          <p:cNvPr id="824" name="Google Shape;824;p62"/>
          <p:cNvGrpSpPr/>
          <p:nvPr/>
        </p:nvGrpSpPr>
        <p:grpSpPr>
          <a:xfrm>
            <a:off x="991500" y="2188512"/>
            <a:ext cx="7418275" cy="1294529"/>
            <a:chOff x="1593000" y="2322568"/>
            <a:chExt cx="5957975" cy="643500"/>
          </a:xfrm>
        </p:grpSpPr>
        <p:sp>
          <p:nvSpPr>
            <p:cNvPr id="825" name="Google Shape;825;p6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26" name="Google Shape;826;p62"/>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27" name="Google Shape;827;p62"/>
            <p:cNvSpPr/>
            <p:nvPr/>
          </p:nvSpPr>
          <p:spPr>
            <a:xfrm rot="-5400000">
              <a:off x="3501574" y="1934671"/>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28" name="Google Shape;828;p6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FFFF"/>
                  </a:solidFill>
                  <a:latin typeface="Playfair Display Medium"/>
                  <a:ea typeface="Playfair Display Medium"/>
                  <a:cs typeface="Playfair Display Medium"/>
                  <a:sym typeface="Playfair Display Medium"/>
                </a:rPr>
                <a:t>Unexpected </a:t>
              </a:r>
              <a:r>
                <a:rPr b="1" lang="en" sz="1700">
                  <a:solidFill>
                    <a:srgbClr val="42FFB7"/>
                  </a:solidFill>
                  <a:latin typeface="Playfair Display"/>
                  <a:ea typeface="Playfair Display"/>
                  <a:cs typeface="Playfair Display"/>
                  <a:sym typeface="Playfair Display"/>
                </a:rPr>
                <a:t>impactful </a:t>
              </a:r>
              <a:r>
                <a:rPr lang="en" sz="1700">
                  <a:solidFill>
                    <a:srgbClr val="FFFFFF"/>
                  </a:solidFill>
                  <a:latin typeface="Playfair Display Medium"/>
                  <a:ea typeface="Playfair Display Medium"/>
                  <a:cs typeface="Playfair Display Medium"/>
                  <a:sym typeface="Playfair Display Medium"/>
                </a:rPr>
                <a:t>Categorical Features</a:t>
              </a:r>
              <a:endParaRPr sz="1700">
                <a:solidFill>
                  <a:srgbClr val="FFFFFF"/>
                </a:solidFill>
                <a:latin typeface="Playfair Display"/>
                <a:ea typeface="Playfair Display"/>
                <a:cs typeface="Playfair Display"/>
                <a:sym typeface="Playfair Display"/>
              </a:endParaRPr>
            </a:p>
          </p:txBody>
        </p:sp>
        <p:sp>
          <p:nvSpPr>
            <p:cNvPr id="829" name="Google Shape;829;p6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30" name="Google Shape;830;p62"/>
            <p:cNvSpPr/>
            <p:nvPr/>
          </p:nvSpPr>
          <p:spPr>
            <a:xfrm>
              <a:off x="1593000" y="2322575"/>
              <a:ext cx="690000" cy="6426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Playfair Display"/>
                  <a:ea typeface="Playfair Display"/>
                  <a:cs typeface="Playfair Display"/>
                  <a:sym typeface="Playfair Display"/>
                </a:rPr>
                <a:t>02</a:t>
              </a:r>
              <a:endParaRPr sz="3100">
                <a:solidFill>
                  <a:srgbClr val="FFFFFF"/>
                </a:solidFill>
                <a:latin typeface="Playfair Display"/>
                <a:ea typeface="Playfair Display"/>
                <a:cs typeface="Playfair Display"/>
                <a:sym typeface="Playfair Display"/>
              </a:endParaRPr>
            </a:p>
          </p:txBody>
        </p:sp>
        <p:sp>
          <p:nvSpPr>
            <p:cNvPr id="831" name="Google Shape;831;p62"/>
            <p:cNvSpPr/>
            <p:nvPr/>
          </p:nvSpPr>
          <p:spPr>
            <a:xfrm>
              <a:off x="4387856" y="2323755"/>
              <a:ext cx="31026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465E5C"/>
                </a:buClr>
                <a:buSzPts val="1300"/>
                <a:buFont typeface="Playfair Display"/>
                <a:buChar char="●"/>
              </a:pPr>
              <a:r>
                <a:rPr b="1" lang="en" sz="1300">
                  <a:solidFill>
                    <a:srgbClr val="465E5C"/>
                  </a:solidFill>
                  <a:latin typeface="Playfair Display"/>
                  <a:ea typeface="Playfair Display"/>
                  <a:cs typeface="Playfair Display"/>
                  <a:sym typeface="Playfair Display"/>
                </a:rPr>
                <a:t>African American population percentage</a:t>
              </a:r>
              <a:endParaRPr b="1" sz="1300">
                <a:solidFill>
                  <a:srgbClr val="465E5C"/>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465E5C"/>
                </a:buClr>
                <a:buSzPts val="1300"/>
                <a:buFont typeface="Playfair Display"/>
                <a:buChar char="●"/>
              </a:pPr>
              <a:r>
                <a:rPr b="1" lang="en" sz="1300">
                  <a:solidFill>
                    <a:srgbClr val="465E5C"/>
                  </a:solidFill>
                  <a:latin typeface="Playfair Display"/>
                  <a:ea typeface="Playfair Display"/>
                  <a:cs typeface="Playfair Display"/>
                  <a:sym typeface="Playfair Display"/>
                </a:rPr>
                <a:t>Volatility of price of the same </a:t>
              </a:r>
              <a:r>
                <a:rPr b="1" lang="en" sz="1300">
                  <a:solidFill>
                    <a:srgbClr val="465E5C"/>
                  </a:solidFill>
                  <a:latin typeface="Playfair Display"/>
                  <a:ea typeface="Playfair Display"/>
                  <a:cs typeface="Playfair Display"/>
                  <a:sym typeface="Playfair Display"/>
                </a:rPr>
                <a:t>tequila</a:t>
              </a:r>
              <a:r>
                <a:rPr b="1" lang="en" sz="1300">
                  <a:solidFill>
                    <a:srgbClr val="465E5C"/>
                  </a:solidFill>
                  <a:latin typeface="Playfair Display"/>
                  <a:ea typeface="Playfair Display"/>
                  <a:cs typeface="Playfair Display"/>
                  <a:sym typeface="Playfair Display"/>
                </a:rPr>
                <a:t> item code</a:t>
              </a:r>
              <a:endParaRPr b="1" sz="1300">
                <a:solidFill>
                  <a:srgbClr val="465E5C"/>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465E5C"/>
                </a:buClr>
                <a:buSzPts val="1300"/>
                <a:buFont typeface="Playfair Display"/>
                <a:buChar char="●"/>
              </a:pPr>
              <a:r>
                <a:rPr b="1" lang="en" sz="1300">
                  <a:solidFill>
                    <a:srgbClr val="465E5C"/>
                  </a:solidFill>
                  <a:latin typeface="Playfair Display"/>
                  <a:ea typeface="Playfair Display"/>
                  <a:cs typeface="Playfair Display"/>
                  <a:sym typeface="Playfair Display"/>
                </a:rPr>
                <a:t>Category of tequila</a:t>
              </a:r>
              <a:endParaRPr b="1" sz="1300">
                <a:solidFill>
                  <a:srgbClr val="465E5C"/>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465E5C"/>
                </a:buClr>
                <a:buSzPts val="1300"/>
                <a:buFont typeface="Playfair Display"/>
                <a:buChar char="●"/>
              </a:pPr>
              <a:r>
                <a:rPr b="1" lang="en" sz="1300">
                  <a:solidFill>
                    <a:srgbClr val="465E5C"/>
                  </a:solidFill>
                  <a:latin typeface="Playfair Display"/>
                  <a:ea typeface="Playfair Display"/>
                  <a:cs typeface="Playfair Display"/>
                  <a:sym typeface="Playfair Display"/>
                </a:rPr>
                <a:t>Tequila over 65</a:t>
              </a:r>
              <a:endParaRPr b="1" sz="1300">
                <a:solidFill>
                  <a:srgbClr val="465E5C"/>
                </a:solidFill>
                <a:latin typeface="Playfair Display"/>
                <a:ea typeface="Playfair Display"/>
                <a:cs typeface="Playfair Display"/>
                <a:sym typeface="Playfair Display"/>
              </a:endParaRPr>
            </a:p>
          </p:txBody>
        </p:sp>
      </p:grpSp>
      <p:grpSp>
        <p:nvGrpSpPr>
          <p:cNvPr id="832" name="Google Shape;832;p62"/>
          <p:cNvGrpSpPr/>
          <p:nvPr/>
        </p:nvGrpSpPr>
        <p:grpSpPr>
          <a:xfrm>
            <a:off x="991500" y="1099040"/>
            <a:ext cx="7418275" cy="1089510"/>
            <a:chOff x="1593000" y="2322568"/>
            <a:chExt cx="5957975" cy="643500"/>
          </a:xfrm>
        </p:grpSpPr>
        <p:sp>
          <p:nvSpPr>
            <p:cNvPr id="833" name="Google Shape;833;p6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34" name="Google Shape;834;p62"/>
            <p:cNvSpPr/>
            <p:nvPr/>
          </p:nvSpPr>
          <p:spPr>
            <a:xfrm flipH="1">
              <a:off x="2283025" y="2322575"/>
              <a:ext cx="1844400" cy="642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35" name="Google Shape;835;p62"/>
            <p:cNvSpPr/>
            <p:nvPr/>
          </p:nvSpPr>
          <p:spPr>
            <a:xfrm rot="-5400000">
              <a:off x="3501574" y="1934671"/>
              <a:ext cx="643356" cy="1419149"/>
            </a:xfrm>
            <a:prstGeom prst="flowChartOffpageConnector">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36" name="Google Shape;836;p6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FFFF"/>
                  </a:solidFill>
                  <a:latin typeface="Playfair Display Medium"/>
                  <a:ea typeface="Playfair Display Medium"/>
                  <a:cs typeface="Playfair Display Medium"/>
                  <a:sym typeface="Playfair Display Medium"/>
                </a:rPr>
                <a:t>Expected Features that Performed Well</a:t>
              </a:r>
              <a:endParaRPr sz="1700">
                <a:solidFill>
                  <a:srgbClr val="FFFFFF"/>
                </a:solidFill>
                <a:latin typeface="Playfair Display"/>
                <a:ea typeface="Playfair Display"/>
                <a:cs typeface="Playfair Display"/>
                <a:sym typeface="Playfair Display"/>
              </a:endParaRPr>
            </a:p>
          </p:txBody>
        </p:sp>
        <p:sp>
          <p:nvSpPr>
            <p:cNvPr id="837" name="Google Shape;837;p6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Playfair Display"/>
                <a:ea typeface="Playfair Display"/>
                <a:cs typeface="Playfair Display"/>
                <a:sym typeface="Playfair Display"/>
              </a:endParaRPr>
            </a:p>
          </p:txBody>
        </p:sp>
        <p:sp>
          <p:nvSpPr>
            <p:cNvPr id="838" name="Google Shape;838;p62"/>
            <p:cNvSpPr/>
            <p:nvPr/>
          </p:nvSpPr>
          <p:spPr>
            <a:xfrm>
              <a:off x="1593000" y="2322575"/>
              <a:ext cx="690000" cy="6426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Playfair Display"/>
                  <a:ea typeface="Playfair Display"/>
                  <a:cs typeface="Playfair Display"/>
                  <a:sym typeface="Playfair Display"/>
                </a:rPr>
                <a:t>01</a:t>
              </a:r>
              <a:endParaRPr sz="3100">
                <a:solidFill>
                  <a:srgbClr val="FFFFFF"/>
                </a:solidFill>
                <a:latin typeface="Playfair Display"/>
                <a:ea typeface="Playfair Display"/>
                <a:cs typeface="Playfair Display"/>
                <a:sym typeface="Playfair Display"/>
              </a:endParaRPr>
            </a:p>
          </p:txBody>
        </p:sp>
        <p:sp>
          <p:nvSpPr>
            <p:cNvPr id="839" name="Google Shape;839;p6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1B786F"/>
                </a:buClr>
                <a:buSzPts val="1300"/>
                <a:buFont typeface="Playfair Display"/>
                <a:buChar char="●"/>
              </a:pPr>
              <a:r>
                <a:rPr b="1" lang="en" sz="1300">
                  <a:solidFill>
                    <a:srgbClr val="1B786F"/>
                  </a:solidFill>
                  <a:latin typeface="Playfair Display"/>
                  <a:ea typeface="Playfair Display"/>
                  <a:cs typeface="Playfair Display"/>
                  <a:sym typeface="Playfair Display"/>
                </a:rPr>
                <a:t>Item Code</a:t>
              </a:r>
              <a:endParaRPr b="1" sz="1300">
                <a:solidFill>
                  <a:srgbClr val="1B786F"/>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1B786F"/>
                </a:buClr>
                <a:buSzPts val="1300"/>
                <a:buFont typeface="Playfair Display"/>
                <a:buChar char="●"/>
              </a:pPr>
              <a:r>
                <a:rPr b="1" lang="en" sz="1300">
                  <a:solidFill>
                    <a:srgbClr val="1B786F"/>
                  </a:solidFill>
                  <a:latin typeface="Playfair Display"/>
                  <a:ea typeface="Playfair Display"/>
                  <a:cs typeface="Playfair Display"/>
                  <a:sym typeface="Playfair Display"/>
                </a:rPr>
                <a:t>Sales</a:t>
              </a:r>
              <a:endParaRPr b="1" sz="1300">
                <a:solidFill>
                  <a:srgbClr val="1B786F"/>
                </a:solidFill>
                <a:latin typeface="Playfair Display"/>
                <a:ea typeface="Playfair Display"/>
                <a:cs typeface="Playfair Display"/>
                <a:sym typeface="Playfair Display"/>
              </a:endParaRPr>
            </a:p>
            <a:p>
              <a:pPr indent="-311150" lvl="0" marL="457200" rtl="0" algn="l">
                <a:lnSpc>
                  <a:spcPct val="115000"/>
                </a:lnSpc>
                <a:spcBef>
                  <a:spcPts val="0"/>
                </a:spcBef>
                <a:spcAft>
                  <a:spcPts val="0"/>
                </a:spcAft>
                <a:buClr>
                  <a:srgbClr val="1B786F"/>
                </a:buClr>
                <a:buSzPts val="1300"/>
                <a:buFont typeface="Playfair Display"/>
                <a:buChar char="●"/>
              </a:pPr>
              <a:r>
                <a:rPr b="1" lang="en" sz="1300">
                  <a:solidFill>
                    <a:srgbClr val="1B786F"/>
                  </a:solidFill>
                  <a:latin typeface="Playfair Display"/>
                  <a:ea typeface="Playfair Display"/>
                  <a:cs typeface="Playfair Display"/>
                  <a:sym typeface="Playfair Display"/>
                </a:rPr>
                <a:t>External data (sales in </a:t>
              </a:r>
              <a:r>
                <a:rPr b="1" lang="en" sz="1300">
                  <a:solidFill>
                    <a:srgbClr val="1B786F"/>
                  </a:solidFill>
                  <a:latin typeface="Playfair Display"/>
                  <a:ea typeface="Playfair Display"/>
                  <a:cs typeface="Playfair Display"/>
                  <a:sym typeface="Playfair Display"/>
                </a:rPr>
                <a:t>surrounding</a:t>
              </a:r>
              <a:r>
                <a:rPr b="1" lang="en" sz="1300">
                  <a:solidFill>
                    <a:srgbClr val="1B786F"/>
                  </a:solidFill>
                  <a:latin typeface="Playfair Display"/>
                  <a:ea typeface="Playfair Display"/>
                  <a:cs typeface="Playfair Display"/>
                  <a:sym typeface="Playfair Display"/>
                </a:rPr>
                <a:t> stores)</a:t>
              </a:r>
              <a:endParaRPr b="1" sz="1300">
                <a:solidFill>
                  <a:srgbClr val="1B786F"/>
                </a:solidFill>
                <a:latin typeface="Playfair Display"/>
                <a:ea typeface="Playfair Display"/>
                <a:cs typeface="Playfair Display"/>
                <a:sym typeface="Playfair Display"/>
              </a:endParaRPr>
            </a:p>
          </p:txBody>
        </p:sp>
      </p:grpSp>
      <p:pic>
        <p:nvPicPr>
          <p:cNvPr id="840" name="Google Shape;840;p62"/>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3"/>
          <p:cNvSpPr txBox="1"/>
          <p:nvPr>
            <p:ph type="title"/>
          </p:nvPr>
        </p:nvSpPr>
        <p:spPr>
          <a:xfrm>
            <a:off x="272550" y="254975"/>
            <a:ext cx="8598900" cy="5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Store</a:t>
            </a:r>
            <a:r>
              <a:rPr b="0" lang="en" sz="3200">
                <a:latin typeface="Playfair Display Black"/>
                <a:ea typeface="Playfair Display Black"/>
                <a:cs typeface="Playfair Display Black"/>
                <a:sym typeface="Playfair Display Black"/>
              </a:rPr>
              <a:t>-Specific Stocking Recommendations</a:t>
            </a:r>
            <a:endParaRPr b="0" sz="3200">
              <a:latin typeface="Playfair Display Black"/>
              <a:ea typeface="Playfair Display Black"/>
              <a:cs typeface="Playfair Display Black"/>
              <a:sym typeface="Playfair Display Black"/>
            </a:endParaRPr>
          </a:p>
        </p:txBody>
      </p:sp>
      <p:sp>
        <p:nvSpPr>
          <p:cNvPr id="846" name="Google Shape;84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7" name="Google Shape;847;p63"/>
          <p:cNvPicPr preferRelativeResize="0"/>
          <p:nvPr/>
        </p:nvPicPr>
        <p:blipFill>
          <a:blip r:embed="rId3">
            <a:alphaModFix/>
          </a:blip>
          <a:stretch>
            <a:fillRect/>
          </a:stretch>
        </p:blipFill>
        <p:spPr>
          <a:xfrm>
            <a:off x="517000" y="1133175"/>
            <a:ext cx="2739250" cy="3705526"/>
          </a:xfrm>
          <a:prstGeom prst="rect">
            <a:avLst/>
          </a:prstGeom>
          <a:noFill/>
          <a:ln>
            <a:noFill/>
          </a:ln>
        </p:spPr>
      </p:pic>
      <p:sp>
        <p:nvSpPr>
          <p:cNvPr id="848" name="Google Shape;848;p63"/>
          <p:cNvSpPr/>
          <p:nvPr/>
        </p:nvSpPr>
        <p:spPr>
          <a:xfrm>
            <a:off x="1119975" y="790275"/>
            <a:ext cx="1374900" cy="342900"/>
          </a:xfrm>
          <a:prstGeom prst="rect">
            <a:avLst/>
          </a:prstGeom>
          <a:solidFill>
            <a:srgbClr val="1E7A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Mukta"/>
                <a:ea typeface="Mukta"/>
                <a:cs typeface="Mukta"/>
                <a:sym typeface="Mukta"/>
              </a:rPr>
              <a:t>Store 1012</a:t>
            </a:r>
            <a:endParaRPr>
              <a:solidFill>
                <a:schemeClr val="accent3"/>
              </a:solidFill>
              <a:latin typeface="Mukta"/>
              <a:ea typeface="Mukta"/>
              <a:cs typeface="Mukta"/>
              <a:sym typeface="Mukta"/>
            </a:endParaRPr>
          </a:p>
        </p:txBody>
      </p:sp>
      <p:sp>
        <p:nvSpPr>
          <p:cNvPr id="849" name="Google Shape;849;p63"/>
          <p:cNvSpPr txBox="1"/>
          <p:nvPr/>
        </p:nvSpPr>
        <p:spPr>
          <a:xfrm>
            <a:off x="6081725" y="1133175"/>
            <a:ext cx="2302800" cy="458700"/>
          </a:xfrm>
          <a:prstGeom prst="rect">
            <a:avLst/>
          </a:prstGeom>
          <a:solidFill>
            <a:srgbClr val="249C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layfair Display"/>
                <a:ea typeface="Playfair Display"/>
                <a:cs typeface="Playfair Display"/>
                <a:sym typeface="Playfair Display"/>
              </a:rPr>
              <a:t>We recommend stocking these tequilas in this store.</a:t>
            </a:r>
            <a:endParaRPr sz="1200">
              <a:solidFill>
                <a:schemeClr val="dk1"/>
              </a:solidFill>
              <a:latin typeface="Mukta"/>
              <a:ea typeface="Mukta"/>
              <a:cs typeface="Mukta"/>
              <a:sym typeface="Mukta"/>
            </a:endParaRPr>
          </a:p>
        </p:txBody>
      </p:sp>
      <p:sp>
        <p:nvSpPr>
          <p:cNvPr id="850" name="Google Shape;850;p63"/>
          <p:cNvSpPr/>
          <p:nvPr/>
        </p:nvSpPr>
        <p:spPr>
          <a:xfrm>
            <a:off x="7149575" y="1711250"/>
            <a:ext cx="167100" cy="342900"/>
          </a:xfrm>
          <a:prstGeom prst="downArrow">
            <a:avLst>
              <a:gd fmla="val 50000" name="adj1"/>
              <a:gd fmla="val 50000" name="adj2"/>
            </a:avLst>
          </a:prstGeom>
          <a:solidFill>
            <a:srgbClr val="249C9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851" name="Google Shape;851;p63"/>
          <p:cNvGrpSpPr/>
          <p:nvPr/>
        </p:nvGrpSpPr>
        <p:grpSpPr>
          <a:xfrm>
            <a:off x="3680225" y="2173525"/>
            <a:ext cx="4685100" cy="1952700"/>
            <a:chOff x="3937400" y="2215488"/>
            <a:chExt cx="4685100" cy="1952700"/>
          </a:xfrm>
        </p:grpSpPr>
        <p:sp>
          <p:nvSpPr>
            <p:cNvPr id="852" name="Google Shape;852;p63"/>
            <p:cNvSpPr/>
            <p:nvPr/>
          </p:nvSpPr>
          <p:spPr>
            <a:xfrm>
              <a:off x="3937400" y="2215488"/>
              <a:ext cx="4685100" cy="1952700"/>
            </a:xfrm>
            <a:prstGeom prst="rect">
              <a:avLst/>
            </a:prstGeom>
            <a:solidFill>
              <a:srgbClr val="249C9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853" name="Google Shape;853;p63"/>
            <p:cNvPicPr preferRelativeResize="0"/>
            <p:nvPr/>
          </p:nvPicPr>
          <p:blipFill>
            <a:blip r:embed="rId4">
              <a:alphaModFix/>
            </a:blip>
            <a:stretch>
              <a:fillRect/>
            </a:stretch>
          </p:blipFill>
          <p:spPr>
            <a:xfrm>
              <a:off x="3970146" y="2253625"/>
              <a:ext cx="4619625" cy="1876425"/>
            </a:xfrm>
            <a:prstGeom prst="rect">
              <a:avLst/>
            </a:prstGeom>
            <a:noFill/>
            <a:ln>
              <a:noFill/>
            </a:ln>
          </p:spPr>
        </p:pic>
      </p:grpSp>
      <p:sp>
        <p:nvSpPr>
          <p:cNvPr id="854" name="Google Shape;854;p63"/>
          <p:cNvSpPr txBox="1"/>
          <p:nvPr/>
        </p:nvSpPr>
        <p:spPr>
          <a:xfrm>
            <a:off x="6081725" y="4210125"/>
            <a:ext cx="2302800" cy="571500"/>
          </a:xfrm>
          <a:prstGeom prst="rect">
            <a:avLst/>
          </a:prstGeom>
          <a:solidFill>
            <a:srgbClr val="249C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layfair Display"/>
                <a:ea typeface="Playfair Display"/>
                <a:cs typeface="Playfair Display"/>
                <a:sym typeface="Playfair Display"/>
              </a:rPr>
              <a:t>Only 7 tequilas sold well before—these should double it!</a:t>
            </a:r>
            <a:endParaRPr sz="1200">
              <a:solidFill>
                <a:schemeClr val="dk1"/>
              </a:solidFill>
              <a:latin typeface="Mukta"/>
              <a:ea typeface="Mukta"/>
              <a:cs typeface="Mukta"/>
              <a:sym typeface="Muk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4"/>
          <p:cNvSpPr txBox="1"/>
          <p:nvPr>
            <p:ph type="title"/>
          </p:nvPr>
        </p:nvSpPr>
        <p:spPr>
          <a:xfrm>
            <a:off x="272550" y="244575"/>
            <a:ext cx="8598900" cy="5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Item-Specific Stocking Recommendations</a:t>
            </a:r>
            <a:endParaRPr b="0" sz="3200">
              <a:latin typeface="Playfair Display Black"/>
              <a:ea typeface="Playfair Display Black"/>
              <a:cs typeface="Playfair Display Black"/>
              <a:sym typeface="Playfair Display Black"/>
            </a:endParaRPr>
          </a:p>
        </p:txBody>
      </p:sp>
      <p:sp>
        <p:nvSpPr>
          <p:cNvPr id="860" name="Google Shape;86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1" name="Google Shape;861;p64"/>
          <p:cNvSpPr txBox="1"/>
          <p:nvPr/>
        </p:nvSpPr>
        <p:spPr>
          <a:xfrm>
            <a:off x="5642025" y="1062325"/>
            <a:ext cx="3000000" cy="571500"/>
          </a:xfrm>
          <a:prstGeom prst="rect">
            <a:avLst/>
          </a:prstGeom>
          <a:solidFill>
            <a:srgbClr val="249C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Playfair Display"/>
                <a:ea typeface="Playfair Display"/>
                <a:cs typeface="Playfair Display"/>
                <a:sym typeface="Playfair Display"/>
              </a:rPr>
              <a:t>We recommend stocking this tequila in these stores.</a:t>
            </a:r>
            <a:endParaRPr sz="1200">
              <a:solidFill>
                <a:schemeClr val="accent3"/>
              </a:solidFill>
              <a:latin typeface="Mukta"/>
              <a:ea typeface="Mukta"/>
              <a:cs typeface="Mukta"/>
              <a:sym typeface="Mukta"/>
            </a:endParaRPr>
          </a:p>
        </p:txBody>
      </p:sp>
      <p:grpSp>
        <p:nvGrpSpPr>
          <p:cNvPr id="862" name="Google Shape;862;p64"/>
          <p:cNvGrpSpPr/>
          <p:nvPr/>
        </p:nvGrpSpPr>
        <p:grpSpPr>
          <a:xfrm>
            <a:off x="840275" y="713250"/>
            <a:ext cx="7921425" cy="3946925"/>
            <a:chOff x="817125" y="-317250"/>
            <a:chExt cx="7921425" cy="3946925"/>
          </a:xfrm>
        </p:grpSpPr>
        <p:pic>
          <p:nvPicPr>
            <p:cNvPr id="863" name="Google Shape;863;p64"/>
            <p:cNvPicPr preferRelativeResize="0"/>
            <p:nvPr/>
          </p:nvPicPr>
          <p:blipFill>
            <a:blip r:embed="rId3">
              <a:alphaModFix/>
            </a:blip>
            <a:stretch>
              <a:fillRect/>
            </a:stretch>
          </p:blipFill>
          <p:spPr>
            <a:xfrm>
              <a:off x="817125" y="-317250"/>
              <a:ext cx="4021476" cy="1779376"/>
            </a:xfrm>
            <a:prstGeom prst="rect">
              <a:avLst/>
            </a:prstGeom>
            <a:noFill/>
            <a:ln cap="flat" cmpd="sng" w="28575">
              <a:solidFill>
                <a:srgbClr val="1D7E75"/>
              </a:solidFill>
              <a:prstDash val="solid"/>
              <a:round/>
              <a:headEnd len="sm" w="sm" type="none"/>
              <a:tailEnd len="sm" w="sm" type="none"/>
            </a:ln>
          </p:spPr>
        </p:pic>
        <p:grpSp>
          <p:nvGrpSpPr>
            <p:cNvPr id="864" name="Google Shape;864;p64"/>
            <p:cNvGrpSpPr/>
            <p:nvPr/>
          </p:nvGrpSpPr>
          <p:grpSpPr>
            <a:xfrm>
              <a:off x="5619450" y="1154675"/>
              <a:ext cx="3119100" cy="2475000"/>
              <a:chOff x="5665050" y="1165450"/>
              <a:chExt cx="3119100" cy="2475000"/>
            </a:xfrm>
          </p:grpSpPr>
          <p:sp>
            <p:nvSpPr>
              <p:cNvPr id="865" name="Google Shape;865;p64"/>
              <p:cNvSpPr/>
              <p:nvPr/>
            </p:nvSpPr>
            <p:spPr>
              <a:xfrm>
                <a:off x="5665050" y="1165450"/>
                <a:ext cx="3119100" cy="2475000"/>
              </a:xfrm>
              <a:prstGeom prst="rect">
                <a:avLst/>
              </a:prstGeom>
              <a:solidFill>
                <a:srgbClr val="249C91"/>
              </a:solidFill>
              <a:ln cap="flat" cmpd="sng" w="2857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866" name="Google Shape;866;p64"/>
              <p:cNvPicPr preferRelativeResize="0"/>
              <p:nvPr/>
            </p:nvPicPr>
            <p:blipFill>
              <a:blip r:embed="rId4">
                <a:alphaModFix/>
              </a:blip>
              <a:stretch>
                <a:fillRect/>
              </a:stretch>
            </p:blipFill>
            <p:spPr>
              <a:xfrm>
                <a:off x="5692425" y="1192175"/>
                <a:ext cx="3064350" cy="2421525"/>
              </a:xfrm>
              <a:prstGeom prst="rect">
                <a:avLst/>
              </a:prstGeom>
              <a:noFill/>
              <a:ln cap="flat" cmpd="sng" w="28575">
                <a:solidFill>
                  <a:srgbClr val="1D7E75"/>
                </a:solidFill>
                <a:prstDash val="solid"/>
                <a:round/>
                <a:headEnd len="sm" w="sm" type="none"/>
                <a:tailEnd len="sm" w="sm" type="none"/>
              </a:ln>
            </p:spPr>
          </p:pic>
        </p:grpSp>
      </p:grpSp>
      <p:pic>
        <p:nvPicPr>
          <p:cNvPr id="867" name="Google Shape;867;p64"/>
          <p:cNvPicPr preferRelativeResize="0"/>
          <p:nvPr/>
        </p:nvPicPr>
        <p:blipFill>
          <a:blip r:embed="rId5">
            <a:alphaModFix/>
          </a:blip>
          <a:stretch>
            <a:fillRect/>
          </a:stretch>
        </p:blipFill>
        <p:spPr>
          <a:xfrm>
            <a:off x="272550" y="2511575"/>
            <a:ext cx="5241174" cy="2238275"/>
          </a:xfrm>
          <a:prstGeom prst="rect">
            <a:avLst/>
          </a:prstGeom>
          <a:noFill/>
          <a:ln cap="flat" cmpd="sng" w="28575">
            <a:solidFill>
              <a:srgbClr val="1D7E75"/>
            </a:solidFill>
            <a:prstDash val="solid"/>
            <a:round/>
            <a:headEnd len="sm" w="sm" type="none"/>
            <a:tailEnd len="sm" w="sm" type="none"/>
          </a:ln>
        </p:spPr>
      </p:pic>
      <p:sp>
        <p:nvSpPr>
          <p:cNvPr id="868" name="Google Shape;868;p64"/>
          <p:cNvSpPr/>
          <p:nvPr/>
        </p:nvSpPr>
        <p:spPr>
          <a:xfrm>
            <a:off x="6436600" y="1728375"/>
            <a:ext cx="167100" cy="342900"/>
          </a:xfrm>
          <a:prstGeom prst="downArrow">
            <a:avLst>
              <a:gd fmla="val 50000" name="adj1"/>
              <a:gd fmla="val 50000" name="adj2"/>
            </a:avLst>
          </a:prstGeom>
          <a:solidFill>
            <a:srgbClr val="249C9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869" name="Google Shape;869;p64"/>
          <p:cNvSpPr txBox="1"/>
          <p:nvPr/>
        </p:nvSpPr>
        <p:spPr>
          <a:xfrm>
            <a:off x="3110625" y="953900"/>
            <a:ext cx="1739700" cy="400200"/>
          </a:xfrm>
          <a:prstGeom prst="rect">
            <a:avLst/>
          </a:prstGeom>
          <a:solidFill>
            <a:srgbClr val="1D7E7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latin typeface="Playfair Display"/>
                <a:ea typeface="Playfair Display"/>
                <a:cs typeface="Playfair Display"/>
                <a:sym typeface="Playfair Display"/>
              </a:rPr>
              <a:t>i</a:t>
            </a:r>
            <a:r>
              <a:rPr lang="en">
                <a:solidFill>
                  <a:schemeClr val="accent3"/>
                </a:solidFill>
                <a:latin typeface="Playfair Display"/>
                <a:ea typeface="Playfair Display"/>
                <a:cs typeface="Playfair Display"/>
                <a:sym typeface="Playfair Display"/>
              </a:rPr>
              <a:t>tem code: 9955750</a:t>
            </a:r>
            <a:endParaRPr sz="1600">
              <a:solidFill>
                <a:schemeClr val="accent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5"/>
          <p:cNvSpPr txBox="1"/>
          <p:nvPr>
            <p:ph type="title"/>
          </p:nvPr>
        </p:nvSpPr>
        <p:spPr>
          <a:xfrm>
            <a:off x="293225" y="260850"/>
            <a:ext cx="85644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Conclusion</a:t>
            </a:r>
            <a:endParaRPr b="0" sz="3200">
              <a:latin typeface="Playfair Display Black"/>
              <a:ea typeface="Playfair Display Black"/>
              <a:cs typeface="Playfair Display Black"/>
              <a:sym typeface="Playfair Display Black"/>
            </a:endParaRPr>
          </a:p>
          <a:p>
            <a:pPr indent="0" lvl="0" marL="0" rtl="0" algn="l">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b="0" sz="1700">
              <a:latin typeface="Playfair Display"/>
              <a:ea typeface="Playfair Display"/>
              <a:cs typeface="Playfair Display"/>
              <a:sym typeface="Playfair Display"/>
            </a:endParaRPr>
          </a:p>
        </p:txBody>
      </p:sp>
      <p:sp>
        <p:nvSpPr>
          <p:cNvPr id="875" name="Google Shape;87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76" name="Google Shape;876;p65"/>
          <p:cNvGrpSpPr/>
          <p:nvPr/>
        </p:nvGrpSpPr>
        <p:grpSpPr>
          <a:xfrm>
            <a:off x="723135" y="3115075"/>
            <a:ext cx="507861" cy="484072"/>
            <a:chOff x="2081650" y="2050750"/>
            <a:chExt cx="483125" cy="424625"/>
          </a:xfrm>
        </p:grpSpPr>
        <p:sp>
          <p:nvSpPr>
            <p:cNvPr id="877" name="Google Shape;877;p65"/>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sp>
          <p:nvSpPr>
            <p:cNvPr id="878" name="Google Shape;878;p65"/>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sp>
          <p:nvSpPr>
            <p:cNvPr id="879" name="Google Shape;879;p65"/>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sp>
          <p:nvSpPr>
            <p:cNvPr id="880" name="Google Shape;880;p65"/>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sp>
          <p:nvSpPr>
            <p:cNvPr id="881" name="Google Shape;881;p65"/>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sp>
          <p:nvSpPr>
            <p:cNvPr id="882" name="Google Shape;882;p65"/>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435D74"/>
                </a:solidFill>
              </a:endParaRPr>
            </a:p>
          </p:txBody>
        </p:sp>
      </p:grpSp>
      <p:sp>
        <p:nvSpPr>
          <p:cNvPr id="883" name="Google Shape;883;p65"/>
          <p:cNvSpPr txBox="1"/>
          <p:nvPr/>
        </p:nvSpPr>
        <p:spPr>
          <a:xfrm>
            <a:off x="1256025" y="960750"/>
            <a:ext cx="7300800" cy="3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Playfair Display"/>
              <a:ea typeface="Playfair Display"/>
              <a:cs typeface="Playfair Display"/>
              <a:sym typeface="Playfair Display"/>
            </a:endParaRPr>
          </a:p>
          <a:p>
            <a:pPr indent="-355600" lvl="0" marL="457200" rtl="0" algn="l">
              <a:spcBef>
                <a:spcPts val="0"/>
              </a:spcBef>
              <a:spcAft>
                <a:spcPts val="0"/>
              </a:spcAft>
              <a:buClr>
                <a:schemeClr val="dk1"/>
              </a:buClr>
              <a:buSzPts val="2000"/>
              <a:buFont typeface="Playfair Display SemiBold"/>
              <a:buChar char="➔"/>
            </a:pPr>
            <a:r>
              <a:rPr lang="en" sz="2000">
                <a:solidFill>
                  <a:schemeClr val="dk1"/>
                </a:solidFill>
                <a:latin typeface="Playfair Display SemiBold"/>
                <a:ea typeface="Playfair Display SemiBold"/>
                <a:cs typeface="Playfair Display SemiBold"/>
                <a:sym typeface="Playfair Display SemiBold"/>
              </a:rPr>
              <a:t>A store’s </a:t>
            </a:r>
            <a:r>
              <a:rPr b="1" lang="en" sz="2000">
                <a:solidFill>
                  <a:schemeClr val="dk1"/>
                </a:solidFill>
                <a:latin typeface="Playfair Display"/>
                <a:ea typeface="Playfair Display"/>
                <a:cs typeface="Playfair Display"/>
                <a:sym typeface="Playfair Display"/>
              </a:rPr>
              <a:t>premium</a:t>
            </a:r>
            <a:r>
              <a:rPr b="1" lang="en" sz="2000">
                <a:solidFill>
                  <a:schemeClr val="dk1"/>
                </a:solidFill>
                <a:latin typeface="Playfair Display"/>
                <a:ea typeface="Playfair Display"/>
                <a:cs typeface="Playfair Display"/>
                <a:sym typeface="Playfair Display"/>
              </a:rPr>
              <a:t> tequila tier ranking</a:t>
            </a:r>
            <a:r>
              <a:rPr lang="en" sz="2000">
                <a:solidFill>
                  <a:schemeClr val="dk1"/>
                </a:solidFill>
                <a:latin typeface="Playfair Display SemiBold"/>
                <a:ea typeface="Playfair Display SemiBold"/>
                <a:cs typeface="Playfair Display SemiBold"/>
                <a:sym typeface="Playfair Display SemiBold"/>
              </a:rPr>
              <a:t> is a key indicator of the item in that store’s sales forecast.</a:t>
            </a:r>
            <a:endParaRPr sz="2000">
              <a:solidFill>
                <a:schemeClr val="dk1"/>
              </a:solidFill>
              <a:latin typeface="Playfair Display SemiBold"/>
              <a:ea typeface="Playfair Display SemiBold"/>
              <a:cs typeface="Playfair Display SemiBold"/>
              <a:sym typeface="Playfair Display SemiBold"/>
            </a:endParaRPr>
          </a:p>
          <a:p>
            <a:pPr indent="0" lvl="0" marL="914400" rtl="0" algn="l">
              <a:spcBef>
                <a:spcPts val="0"/>
              </a:spcBef>
              <a:spcAft>
                <a:spcPts val="0"/>
              </a:spcAft>
              <a:buNone/>
            </a:pPr>
            <a:r>
              <a:t/>
            </a:r>
            <a:endParaRPr sz="2000">
              <a:solidFill>
                <a:schemeClr val="dk1"/>
              </a:solidFill>
              <a:latin typeface="Playfair Display SemiBold"/>
              <a:ea typeface="Playfair Display SemiBold"/>
              <a:cs typeface="Playfair Display SemiBold"/>
              <a:sym typeface="Playfair Display SemiBold"/>
            </a:endParaRPr>
          </a:p>
          <a:p>
            <a:pPr indent="-355600" lvl="0" marL="457200" rtl="0" algn="l">
              <a:spcBef>
                <a:spcPts val="0"/>
              </a:spcBef>
              <a:spcAft>
                <a:spcPts val="0"/>
              </a:spcAft>
              <a:buClr>
                <a:schemeClr val="dk1"/>
              </a:buClr>
              <a:buSzPts val="2000"/>
              <a:buFont typeface="Playfair Display SemiBold"/>
              <a:buChar char="➔"/>
            </a:pPr>
            <a:r>
              <a:rPr b="1" lang="en" sz="2000">
                <a:solidFill>
                  <a:schemeClr val="dk1"/>
                </a:solidFill>
                <a:latin typeface="Playfair Display"/>
                <a:ea typeface="Playfair Display"/>
                <a:cs typeface="Playfair Display"/>
                <a:sym typeface="Playfair Display"/>
              </a:rPr>
              <a:t>Categorizing tequila </a:t>
            </a:r>
            <a:r>
              <a:rPr lang="en" sz="2000">
                <a:solidFill>
                  <a:schemeClr val="dk1"/>
                </a:solidFill>
                <a:latin typeface="Playfair Display SemiBold"/>
                <a:ea typeface="Playfair Display SemiBold"/>
                <a:cs typeface="Playfair Display SemiBold"/>
                <a:sym typeface="Playfair Display SemiBold"/>
              </a:rPr>
              <a:t>helped </a:t>
            </a:r>
            <a:r>
              <a:rPr lang="en" sz="2000">
                <a:solidFill>
                  <a:schemeClr val="dk1"/>
                </a:solidFill>
                <a:latin typeface="Playfair Display SemiBold"/>
                <a:ea typeface="Playfair Display SemiBold"/>
                <a:cs typeface="Playfair Display SemiBold"/>
                <a:sym typeface="Playfair Display SemiBold"/>
              </a:rPr>
              <a:t>accurately</a:t>
            </a:r>
            <a:r>
              <a:rPr lang="en" sz="2000">
                <a:solidFill>
                  <a:schemeClr val="dk1"/>
                </a:solidFill>
                <a:latin typeface="Playfair Display SemiBold"/>
                <a:ea typeface="Playfair Display SemiBold"/>
                <a:cs typeface="Playfair Display SemiBold"/>
                <a:sym typeface="Playfair Display SemiBold"/>
              </a:rPr>
              <a:t> predict sales, highlighting the raised awareness of flavor profile.</a:t>
            </a:r>
            <a:endParaRPr sz="2000">
              <a:solidFill>
                <a:schemeClr val="dk1"/>
              </a:solidFill>
              <a:latin typeface="Playfair Display SemiBold"/>
              <a:ea typeface="Playfair Display SemiBold"/>
              <a:cs typeface="Playfair Display SemiBold"/>
              <a:sym typeface="Playfair Display SemiBold"/>
            </a:endParaRPr>
          </a:p>
          <a:p>
            <a:pPr indent="0" lvl="0" marL="457200" rtl="0" algn="l">
              <a:spcBef>
                <a:spcPts val="0"/>
              </a:spcBef>
              <a:spcAft>
                <a:spcPts val="0"/>
              </a:spcAft>
              <a:buNone/>
            </a:pPr>
            <a:r>
              <a:t/>
            </a:r>
            <a:endParaRPr sz="2000">
              <a:solidFill>
                <a:schemeClr val="dk1"/>
              </a:solidFill>
              <a:latin typeface="Playfair Display SemiBold"/>
              <a:ea typeface="Playfair Display SemiBold"/>
              <a:cs typeface="Playfair Display SemiBold"/>
              <a:sym typeface="Playfair Display SemiBold"/>
            </a:endParaRPr>
          </a:p>
          <a:p>
            <a:pPr indent="-355600" lvl="0" marL="457200" rtl="0" algn="l">
              <a:spcBef>
                <a:spcPts val="0"/>
              </a:spcBef>
              <a:spcAft>
                <a:spcPts val="0"/>
              </a:spcAft>
              <a:buClr>
                <a:schemeClr val="dk1"/>
              </a:buClr>
              <a:buSzPts val="2000"/>
              <a:buFont typeface="Playfair Display SemiBold"/>
              <a:buChar char="➔"/>
            </a:pPr>
            <a:r>
              <a:rPr b="1" lang="en" sz="1900">
                <a:solidFill>
                  <a:schemeClr val="dk1"/>
                </a:solidFill>
                <a:latin typeface="Playfair Display"/>
                <a:ea typeface="Playfair Display"/>
                <a:cs typeface="Playfair Display"/>
                <a:sym typeface="Playfair Display"/>
              </a:rPr>
              <a:t>CatBoost</a:t>
            </a:r>
            <a:r>
              <a:rPr b="1" lang="en" sz="1900">
                <a:solidFill>
                  <a:schemeClr val="dk1"/>
                </a:solidFill>
                <a:latin typeface="Playfair Display"/>
                <a:ea typeface="Playfair Display"/>
                <a:cs typeface="Playfair Display"/>
                <a:sym typeface="Playfair Display"/>
              </a:rPr>
              <a:t> model</a:t>
            </a:r>
            <a:r>
              <a:rPr lang="en" sz="1900">
                <a:solidFill>
                  <a:schemeClr val="dk1"/>
                </a:solidFill>
                <a:latin typeface="Playfair Display SemiBold"/>
                <a:ea typeface="Playfair Display SemiBold"/>
                <a:cs typeface="Playfair Display SemiBold"/>
                <a:sym typeface="Playfair Display SemiBold"/>
              </a:rPr>
              <a:t> was the most </a:t>
            </a:r>
            <a:r>
              <a:rPr lang="en" sz="1900">
                <a:solidFill>
                  <a:schemeClr val="dk1"/>
                </a:solidFill>
                <a:latin typeface="Playfair Display SemiBold"/>
                <a:ea typeface="Playfair Display SemiBold"/>
                <a:cs typeface="Playfair Display SemiBold"/>
                <a:sym typeface="Playfair Display SemiBold"/>
              </a:rPr>
              <a:t>efficient</a:t>
            </a:r>
            <a:r>
              <a:rPr lang="en" sz="1900">
                <a:solidFill>
                  <a:schemeClr val="dk1"/>
                </a:solidFill>
                <a:latin typeface="Playfair Display SemiBold"/>
                <a:ea typeface="Playfair Display SemiBold"/>
                <a:cs typeface="Playfair Display SemiBold"/>
                <a:sym typeface="Playfair Display SemiBold"/>
              </a:rPr>
              <a:t> model for the objective.</a:t>
            </a:r>
            <a:endParaRPr sz="1900">
              <a:solidFill>
                <a:schemeClr val="dk1"/>
              </a:solidFill>
              <a:latin typeface="Playfair Display SemiBold"/>
              <a:ea typeface="Playfair Display SemiBold"/>
              <a:cs typeface="Playfair Display SemiBold"/>
              <a:sym typeface="Playfair Display SemiBold"/>
            </a:endParaRPr>
          </a:p>
        </p:txBody>
      </p:sp>
      <p:grpSp>
        <p:nvGrpSpPr>
          <p:cNvPr id="884" name="Google Shape;884;p65"/>
          <p:cNvGrpSpPr/>
          <p:nvPr/>
        </p:nvGrpSpPr>
        <p:grpSpPr>
          <a:xfrm>
            <a:off x="703636" y="1183833"/>
            <a:ext cx="546870" cy="554985"/>
            <a:chOff x="-62518200" y="2692475"/>
            <a:chExt cx="318225" cy="289100"/>
          </a:xfrm>
        </p:grpSpPr>
        <p:sp>
          <p:nvSpPr>
            <p:cNvPr id="885" name="Google Shape;885;p65"/>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6" name="Google Shape;886;p65"/>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grpSp>
        <p:nvGrpSpPr>
          <p:cNvPr id="887" name="Google Shape;887;p65"/>
          <p:cNvGrpSpPr/>
          <p:nvPr/>
        </p:nvGrpSpPr>
        <p:grpSpPr>
          <a:xfrm>
            <a:off x="703637" y="2149466"/>
            <a:ext cx="546855" cy="554961"/>
            <a:chOff x="-61783350" y="2297100"/>
            <a:chExt cx="316650" cy="316650"/>
          </a:xfrm>
        </p:grpSpPr>
        <p:sp>
          <p:nvSpPr>
            <p:cNvPr id="888" name="Google Shape;888;p65"/>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89" name="Google Shape;889;p65"/>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249C91"/>
            </a:solidFill>
            <a:ln cap="flat" cmpd="sng" w="9525">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grpSp>
      <p:pic>
        <p:nvPicPr>
          <p:cNvPr id="890" name="Google Shape;890;p65"/>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p:nvPr/>
        </p:nvSpPr>
        <p:spPr>
          <a:xfrm>
            <a:off x="355400" y="345525"/>
            <a:ext cx="8430900" cy="4452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280" name="Google Shape;280;p30"/>
          <p:cNvSpPr txBox="1"/>
          <p:nvPr/>
        </p:nvSpPr>
        <p:spPr>
          <a:xfrm>
            <a:off x="283200" y="250625"/>
            <a:ext cx="80517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Playfair Display Black"/>
                <a:ea typeface="Playfair Display Black"/>
                <a:cs typeface="Playfair Display Black"/>
                <a:sym typeface="Playfair Display Black"/>
              </a:rPr>
              <a:t>Meet the Team</a:t>
            </a:r>
            <a:endParaRPr sz="3200">
              <a:solidFill>
                <a:srgbClr val="000000"/>
              </a:solidFill>
              <a:latin typeface="Playfair Display Black"/>
              <a:ea typeface="Playfair Display Black"/>
              <a:cs typeface="Playfair Display Black"/>
              <a:sym typeface="Playfair Display Black"/>
            </a:endParaRPr>
          </a:p>
        </p:txBody>
      </p:sp>
      <p:sp>
        <p:nvSpPr>
          <p:cNvPr id="281" name="Google Shape;28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30"/>
          <p:cNvPicPr preferRelativeResize="0"/>
          <p:nvPr/>
        </p:nvPicPr>
        <p:blipFill>
          <a:blip r:embed="rId3">
            <a:alphaModFix/>
          </a:blip>
          <a:stretch>
            <a:fillRect/>
          </a:stretch>
        </p:blipFill>
        <p:spPr>
          <a:xfrm>
            <a:off x="469125" y="2557955"/>
            <a:ext cx="1180498" cy="1673318"/>
          </a:xfrm>
          <a:prstGeom prst="rect">
            <a:avLst/>
          </a:prstGeom>
          <a:noFill/>
          <a:ln>
            <a:noFill/>
          </a:ln>
        </p:spPr>
      </p:pic>
      <p:sp>
        <p:nvSpPr>
          <p:cNvPr id="283" name="Google Shape;283;p30"/>
          <p:cNvSpPr txBox="1"/>
          <p:nvPr/>
        </p:nvSpPr>
        <p:spPr>
          <a:xfrm>
            <a:off x="322475" y="4283281"/>
            <a:ext cx="1473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Valerie Markel</a:t>
            </a:r>
            <a:endParaRPr b="1">
              <a:solidFill>
                <a:srgbClr val="292929"/>
              </a:solidFill>
              <a:latin typeface="Playfair Display"/>
              <a:ea typeface="Playfair Display"/>
              <a:cs typeface="Playfair Display"/>
              <a:sym typeface="Playfair Display"/>
            </a:endParaRPr>
          </a:p>
        </p:txBody>
      </p:sp>
      <p:sp>
        <p:nvSpPr>
          <p:cNvPr id="284" name="Google Shape;284;p30"/>
          <p:cNvSpPr txBox="1"/>
          <p:nvPr/>
        </p:nvSpPr>
        <p:spPr>
          <a:xfrm>
            <a:off x="1699838" y="2759984"/>
            <a:ext cx="14739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Srishti Gupta</a:t>
            </a:r>
            <a:endParaRPr b="1">
              <a:solidFill>
                <a:srgbClr val="292929"/>
              </a:solidFill>
              <a:latin typeface="Playfair Display"/>
              <a:ea typeface="Playfair Display"/>
              <a:cs typeface="Playfair Display"/>
              <a:sym typeface="Playfair Display"/>
            </a:endParaRPr>
          </a:p>
        </p:txBody>
      </p:sp>
      <p:pic>
        <p:nvPicPr>
          <p:cNvPr id="285" name="Google Shape;285;p30"/>
          <p:cNvPicPr preferRelativeResize="0"/>
          <p:nvPr/>
        </p:nvPicPr>
        <p:blipFill>
          <a:blip r:embed="rId4">
            <a:alphaModFix/>
          </a:blip>
          <a:stretch>
            <a:fillRect/>
          </a:stretch>
        </p:blipFill>
        <p:spPr>
          <a:xfrm>
            <a:off x="3223851" y="2557806"/>
            <a:ext cx="1180601" cy="1673446"/>
          </a:xfrm>
          <a:prstGeom prst="rect">
            <a:avLst/>
          </a:prstGeom>
          <a:noFill/>
          <a:ln>
            <a:noFill/>
          </a:ln>
        </p:spPr>
      </p:pic>
      <p:sp>
        <p:nvSpPr>
          <p:cNvPr id="286" name="Google Shape;286;p30"/>
          <p:cNvSpPr txBox="1"/>
          <p:nvPr/>
        </p:nvSpPr>
        <p:spPr>
          <a:xfrm>
            <a:off x="2825938" y="4257925"/>
            <a:ext cx="1976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Donovan Downie</a:t>
            </a:r>
            <a:endParaRPr b="1">
              <a:solidFill>
                <a:srgbClr val="292929"/>
              </a:solidFill>
              <a:latin typeface="Playfair Display"/>
              <a:ea typeface="Playfair Display"/>
              <a:cs typeface="Playfair Display"/>
              <a:sym typeface="Playfair Display"/>
            </a:endParaRPr>
          </a:p>
        </p:txBody>
      </p:sp>
      <p:pic>
        <p:nvPicPr>
          <p:cNvPr id="287" name="Google Shape;287;p30"/>
          <p:cNvPicPr preferRelativeResize="0"/>
          <p:nvPr/>
        </p:nvPicPr>
        <p:blipFill>
          <a:blip r:embed="rId5">
            <a:alphaModFix/>
          </a:blip>
          <a:stretch>
            <a:fillRect/>
          </a:stretch>
        </p:blipFill>
        <p:spPr>
          <a:xfrm>
            <a:off x="4598251" y="1087519"/>
            <a:ext cx="1180601" cy="1672458"/>
          </a:xfrm>
          <a:prstGeom prst="rect">
            <a:avLst/>
          </a:prstGeom>
          <a:noFill/>
          <a:ln>
            <a:noFill/>
          </a:ln>
        </p:spPr>
      </p:pic>
      <p:sp>
        <p:nvSpPr>
          <p:cNvPr id="288" name="Google Shape;288;p30"/>
          <p:cNvSpPr txBox="1"/>
          <p:nvPr/>
        </p:nvSpPr>
        <p:spPr>
          <a:xfrm>
            <a:off x="4414924" y="2759965"/>
            <a:ext cx="15972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Joanna Kwok</a:t>
            </a:r>
            <a:endParaRPr b="1">
              <a:solidFill>
                <a:srgbClr val="292929"/>
              </a:solidFill>
              <a:latin typeface="Playfair Display"/>
              <a:ea typeface="Playfair Display"/>
              <a:cs typeface="Playfair Display"/>
              <a:sym typeface="Playfair Display"/>
            </a:endParaRPr>
          </a:p>
        </p:txBody>
      </p:sp>
      <p:pic>
        <p:nvPicPr>
          <p:cNvPr id="289" name="Google Shape;289;p30"/>
          <p:cNvPicPr preferRelativeResize="0"/>
          <p:nvPr/>
        </p:nvPicPr>
        <p:blipFill>
          <a:blip r:embed="rId6">
            <a:alphaModFix/>
          </a:blip>
          <a:stretch>
            <a:fillRect/>
          </a:stretch>
        </p:blipFill>
        <p:spPr>
          <a:xfrm>
            <a:off x="1849450" y="1097538"/>
            <a:ext cx="1180599" cy="1652411"/>
          </a:xfrm>
          <a:prstGeom prst="rect">
            <a:avLst/>
          </a:prstGeom>
          <a:noFill/>
          <a:ln>
            <a:noFill/>
          </a:ln>
        </p:spPr>
      </p:pic>
      <p:sp>
        <p:nvSpPr>
          <p:cNvPr id="290" name="Google Shape;290;p30"/>
          <p:cNvSpPr/>
          <p:nvPr/>
        </p:nvSpPr>
        <p:spPr>
          <a:xfrm>
            <a:off x="6022600" y="2626425"/>
            <a:ext cx="1180500" cy="16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pic>
        <p:nvPicPr>
          <p:cNvPr id="291" name="Google Shape;291;p30"/>
          <p:cNvPicPr preferRelativeResize="0"/>
          <p:nvPr/>
        </p:nvPicPr>
        <p:blipFill rotWithShape="1">
          <a:blip r:embed="rId7">
            <a:alphaModFix/>
          </a:blip>
          <a:srcRect b="0" l="17081" r="13027" t="0"/>
          <a:stretch/>
        </p:blipFill>
        <p:spPr>
          <a:xfrm>
            <a:off x="6041850" y="2615900"/>
            <a:ext cx="1142001" cy="1673449"/>
          </a:xfrm>
          <a:prstGeom prst="rect">
            <a:avLst/>
          </a:prstGeom>
          <a:noFill/>
          <a:ln>
            <a:noFill/>
          </a:ln>
        </p:spPr>
      </p:pic>
      <p:sp>
        <p:nvSpPr>
          <p:cNvPr id="292" name="Google Shape;292;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228600" lvl="0" marL="457200" rtl="0" algn="ctr">
              <a:lnSpc>
                <a:spcPct val="115000"/>
              </a:lnSpc>
              <a:spcBef>
                <a:spcPts val="0"/>
              </a:spcBef>
              <a:spcAft>
                <a:spcPts val="0"/>
              </a:spcAft>
              <a:buClr>
                <a:srgbClr val="2D3B45"/>
              </a:buClr>
              <a:buSzPts val="1000"/>
              <a:buNone/>
            </a:pPr>
            <a:r>
              <a:t/>
            </a:r>
            <a:endParaRPr/>
          </a:p>
        </p:txBody>
      </p:sp>
      <p:sp>
        <p:nvSpPr>
          <p:cNvPr id="293" name="Google Shape;293;p30"/>
          <p:cNvSpPr txBox="1"/>
          <p:nvPr/>
        </p:nvSpPr>
        <p:spPr>
          <a:xfrm>
            <a:off x="5778838" y="4283275"/>
            <a:ext cx="1763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Tarunika Gurram</a:t>
            </a:r>
            <a:endParaRPr b="1">
              <a:solidFill>
                <a:srgbClr val="292929"/>
              </a:solidFill>
              <a:latin typeface="Playfair Display"/>
              <a:ea typeface="Playfair Display"/>
              <a:cs typeface="Playfair Display"/>
              <a:sym typeface="Playfair Display"/>
            </a:endParaRPr>
          </a:p>
        </p:txBody>
      </p:sp>
      <p:sp>
        <p:nvSpPr>
          <p:cNvPr id="294" name="Google Shape;294;p30"/>
          <p:cNvSpPr/>
          <p:nvPr/>
        </p:nvSpPr>
        <p:spPr>
          <a:xfrm>
            <a:off x="7446850" y="1077500"/>
            <a:ext cx="1180500" cy="163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295" name="Google Shape;295;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228600" lvl="0" marL="457200" rtl="0" algn="ctr">
              <a:lnSpc>
                <a:spcPct val="115000"/>
              </a:lnSpc>
              <a:spcBef>
                <a:spcPts val="0"/>
              </a:spcBef>
              <a:spcAft>
                <a:spcPts val="0"/>
              </a:spcAft>
              <a:buClr>
                <a:srgbClr val="2D3B45"/>
              </a:buClr>
              <a:buSzPts val="1000"/>
              <a:buNone/>
            </a:pPr>
            <a:r>
              <a:t/>
            </a:r>
            <a:endParaRPr/>
          </a:p>
        </p:txBody>
      </p:sp>
      <p:sp>
        <p:nvSpPr>
          <p:cNvPr id="296" name="Google Shape;296;p30"/>
          <p:cNvSpPr txBox="1"/>
          <p:nvPr/>
        </p:nvSpPr>
        <p:spPr>
          <a:xfrm>
            <a:off x="7136563" y="2734475"/>
            <a:ext cx="1763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92929"/>
                </a:solidFill>
                <a:latin typeface="Playfair Display"/>
                <a:ea typeface="Playfair Display"/>
                <a:cs typeface="Playfair Display"/>
                <a:sym typeface="Playfair Display"/>
              </a:rPr>
              <a:t>Sameera Jampala</a:t>
            </a:r>
            <a:endParaRPr b="1">
              <a:solidFill>
                <a:srgbClr val="292929"/>
              </a:solidFill>
              <a:latin typeface="Playfair Display"/>
              <a:ea typeface="Playfair Display"/>
              <a:cs typeface="Playfair Display"/>
              <a:sym typeface="Playfair Display"/>
            </a:endParaRPr>
          </a:p>
        </p:txBody>
      </p:sp>
      <p:pic>
        <p:nvPicPr>
          <p:cNvPr id="297" name="Google Shape;297;p30"/>
          <p:cNvPicPr preferRelativeResize="0"/>
          <p:nvPr/>
        </p:nvPicPr>
        <p:blipFill>
          <a:blip r:embed="rId8">
            <a:alphaModFix/>
          </a:blip>
          <a:stretch>
            <a:fillRect/>
          </a:stretch>
        </p:blipFill>
        <p:spPr>
          <a:xfrm>
            <a:off x="5627225" y="345525"/>
            <a:ext cx="739125" cy="574600"/>
          </a:xfrm>
          <a:prstGeom prst="rect">
            <a:avLst/>
          </a:prstGeom>
          <a:noFill/>
          <a:ln>
            <a:noFill/>
          </a:ln>
        </p:spPr>
      </p:pic>
      <p:pic>
        <p:nvPicPr>
          <p:cNvPr id="298" name="Google Shape;298;p30"/>
          <p:cNvPicPr preferRelativeResize="0"/>
          <p:nvPr/>
        </p:nvPicPr>
        <p:blipFill>
          <a:blip r:embed="rId9">
            <a:alphaModFix/>
          </a:blip>
          <a:stretch>
            <a:fillRect/>
          </a:stretch>
        </p:blipFill>
        <p:spPr>
          <a:xfrm>
            <a:off x="7492350" y="1149325"/>
            <a:ext cx="1089499" cy="1565025"/>
          </a:xfrm>
          <a:prstGeom prst="rect">
            <a:avLst/>
          </a:prstGeom>
          <a:solidFill>
            <a:schemeClr val="accent2"/>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6"/>
          <p:cNvSpPr txBox="1"/>
          <p:nvPr>
            <p:ph type="title"/>
          </p:nvPr>
        </p:nvSpPr>
        <p:spPr>
          <a:xfrm>
            <a:off x="743500" y="2285400"/>
            <a:ext cx="318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Thank You</a:t>
            </a:r>
            <a:r>
              <a:rPr lang="en" sz="4000"/>
              <a:t> </a:t>
            </a:r>
            <a:endParaRPr sz="4000"/>
          </a:p>
        </p:txBody>
      </p:sp>
      <p:pic>
        <p:nvPicPr>
          <p:cNvPr id="896" name="Google Shape;896;p66"/>
          <p:cNvPicPr preferRelativeResize="0"/>
          <p:nvPr/>
        </p:nvPicPr>
        <p:blipFill>
          <a:blip r:embed="rId3">
            <a:alphaModFix/>
          </a:blip>
          <a:stretch>
            <a:fillRect/>
          </a:stretch>
        </p:blipFill>
        <p:spPr>
          <a:xfrm>
            <a:off x="4440325" y="562313"/>
            <a:ext cx="4018875" cy="4018875"/>
          </a:xfrm>
          <a:prstGeom prst="rect">
            <a:avLst/>
          </a:prstGeom>
          <a:noFill/>
          <a:ln>
            <a:noFill/>
          </a:ln>
        </p:spPr>
      </p:pic>
      <p:sp>
        <p:nvSpPr>
          <p:cNvPr id="897" name="Google Shape;89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7"/>
          <p:cNvSpPr txBox="1"/>
          <p:nvPr>
            <p:ph type="title"/>
          </p:nvPr>
        </p:nvSpPr>
        <p:spPr>
          <a:xfrm>
            <a:off x="2978550" y="2285400"/>
            <a:ext cx="318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Appendix</a:t>
            </a:r>
            <a:endParaRPr sz="4000"/>
          </a:p>
        </p:txBody>
      </p:sp>
      <p:sp>
        <p:nvSpPr>
          <p:cNvPr id="903" name="Google Shape;90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4" name="Google Shape;904;p67"/>
          <p:cNvPicPr preferRelativeResize="0"/>
          <p:nvPr/>
        </p:nvPicPr>
        <p:blipFill rotWithShape="1">
          <a:blip r:embed="rId3">
            <a:alphaModFix/>
          </a:blip>
          <a:srcRect b="48140" l="63886" r="13987" t="23641"/>
          <a:stretch/>
        </p:blipFill>
        <p:spPr>
          <a:xfrm>
            <a:off x="8330975" y="284375"/>
            <a:ext cx="548700" cy="6997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8"/>
          <p:cNvSpPr txBox="1"/>
          <p:nvPr>
            <p:ph type="title"/>
          </p:nvPr>
        </p:nvSpPr>
        <p:spPr>
          <a:xfrm>
            <a:off x="722400" y="3096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910" name="Google Shape;91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1" name="Google Shape;911;p68"/>
          <p:cNvPicPr preferRelativeResize="0"/>
          <p:nvPr/>
        </p:nvPicPr>
        <p:blipFill rotWithShape="1">
          <a:blip r:embed="rId3">
            <a:alphaModFix/>
          </a:blip>
          <a:srcRect b="0" l="0" r="0" t="51976"/>
          <a:stretch/>
        </p:blipFill>
        <p:spPr>
          <a:xfrm>
            <a:off x="293925" y="985350"/>
            <a:ext cx="8545500" cy="869075"/>
          </a:xfrm>
          <a:prstGeom prst="rect">
            <a:avLst/>
          </a:prstGeom>
          <a:noFill/>
          <a:ln>
            <a:noFill/>
          </a:ln>
        </p:spPr>
      </p:pic>
      <p:pic>
        <p:nvPicPr>
          <p:cNvPr id="912" name="Google Shape;912;p68"/>
          <p:cNvPicPr preferRelativeResize="0"/>
          <p:nvPr/>
        </p:nvPicPr>
        <p:blipFill>
          <a:blip r:embed="rId4">
            <a:alphaModFix/>
          </a:blip>
          <a:stretch>
            <a:fillRect/>
          </a:stretch>
        </p:blipFill>
        <p:spPr>
          <a:xfrm>
            <a:off x="359625" y="2149375"/>
            <a:ext cx="8479801" cy="2357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918" name="Google Shape;91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9" name="Google Shape;919;p69"/>
          <p:cNvPicPr preferRelativeResize="0"/>
          <p:nvPr/>
        </p:nvPicPr>
        <p:blipFill>
          <a:blip r:embed="rId3">
            <a:alphaModFix/>
          </a:blip>
          <a:stretch>
            <a:fillRect/>
          </a:stretch>
        </p:blipFill>
        <p:spPr>
          <a:xfrm>
            <a:off x="240250" y="1112200"/>
            <a:ext cx="8628901" cy="3735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925" name="Google Shape;92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6" name="Google Shape;926;p70"/>
          <p:cNvPicPr preferRelativeResize="0"/>
          <p:nvPr/>
        </p:nvPicPr>
        <p:blipFill>
          <a:blip r:embed="rId3">
            <a:alphaModFix/>
          </a:blip>
          <a:stretch>
            <a:fillRect/>
          </a:stretch>
        </p:blipFill>
        <p:spPr>
          <a:xfrm>
            <a:off x="257175" y="1112200"/>
            <a:ext cx="8628898" cy="1120900"/>
          </a:xfrm>
          <a:prstGeom prst="rect">
            <a:avLst/>
          </a:prstGeom>
          <a:noFill/>
          <a:ln>
            <a:noFill/>
          </a:ln>
        </p:spPr>
      </p:pic>
      <p:pic>
        <p:nvPicPr>
          <p:cNvPr id="927" name="Google Shape;927;p70"/>
          <p:cNvPicPr preferRelativeResize="0"/>
          <p:nvPr/>
        </p:nvPicPr>
        <p:blipFill>
          <a:blip r:embed="rId4">
            <a:alphaModFix/>
          </a:blip>
          <a:stretch>
            <a:fillRect/>
          </a:stretch>
        </p:blipFill>
        <p:spPr>
          <a:xfrm>
            <a:off x="257175" y="2385500"/>
            <a:ext cx="8628901" cy="1619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clustering that </a:t>
            </a:r>
            <a:r>
              <a:rPr lang="en"/>
              <a:t>didn't</a:t>
            </a:r>
            <a:r>
              <a:rPr lang="en"/>
              <a:t> give good results</a:t>
            </a:r>
            <a:endParaRPr/>
          </a:p>
        </p:txBody>
      </p:sp>
      <p:sp>
        <p:nvSpPr>
          <p:cNvPr id="933" name="Google Shape;933;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4" name="Google Shape;934;p71"/>
          <p:cNvPicPr preferRelativeResize="0"/>
          <p:nvPr/>
        </p:nvPicPr>
        <p:blipFill>
          <a:blip r:embed="rId3">
            <a:alphaModFix/>
          </a:blip>
          <a:stretch>
            <a:fillRect/>
          </a:stretch>
        </p:blipFill>
        <p:spPr>
          <a:xfrm>
            <a:off x="255525" y="1641275"/>
            <a:ext cx="4266874" cy="3238276"/>
          </a:xfrm>
          <a:prstGeom prst="rect">
            <a:avLst/>
          </a:prstGeom>
          <a:noFill/>
          <a:ln>
            <a:noFill/>
          </a:ln>
        </p:spPr>
      </p:pic>
      <p:pic>
        <p:nvPicPr>
          <p:cNvPr id="935" name="Google Shape;935;p71"/>
          <p:cNvPicPr preferRelativeResize="0"/>
          <p:nvPr/>
        </p:nvPicPr>
        <p:blipFill>
          <a:blip r:embed="rId4">
            <a:alphaModFix/>
          </a:blip>
          <a:stretch>
            <a:fillRect/>
          </a:stretch>
        </p:blipFill>
        <p:spPr>
          <a:xfrm>
            <a:off x="5431031" y="1196800"/>
            <a:ext cx="2572419" cy="529075"/>
          </a:xfrm>
          <a:prstGeom prst="rect">
            <a:avLst/>
          </a:prstGeom>
          <a:noFill/>
          <a:ln>
            <a:noFill/>
          </a:ln>
        </p:spPr>
      </p:pic>
      <p:pic>
        <p:nvPicPr>
          <p:cNvPr id="936" name="Google Shape;936;p71"/>
          <p:cNvPicPr preferRelativeResize="0"/>
          <p:nvPr/>
        </p:nvPicPr>
        <p:blipFill>
          <a:blip r:embed="rId5">
            <a:alphaModFix/>
          </a:blip>
          <a:stretch>
            <a:fillRect/>
          </a:stretch>
        </p:blipFill>
        <p:spPr>
          <a:xfrm>
            <a:off x="4522400" y="2117375"/>
            <a:ext cx="4389676" cy="2762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2"/>
          <p:cNvSpPr txBox="1"/>
          <p:nvPr>
            <p:ph type="title"/>
          </p:nvPr>
        </p:nvSpPr>
        <p:spPr>
          <a:xfrm>
            <a:off x="761400" y="2429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Search</a:t>
            </a:r>
            <a:endParaRPr/>
          </a:p>
        </p:txBody>
      </p:sp>
      <p:sp>
        <p:nvSpPr>
          <p:cNvPr id="942" name="Google Shape;94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3" name="Google Shape;943;p72"/>
          <p:cNvPicPr preferRelativeResize="0"/>
          <p:nvPr/>
        </p:nvPicPr>
        <p:blipFill>
          <a:blip r:embed="rId3">
            <a:alphaModFix/>
          </a:blip>
          <a:stretch>
            <a:fillRect/>
          </a:stretch>
        </p:blipFill>
        <p:spPr>
          <a:xfrm>
            <a:off x="254075" y="729750"/>
            <a:ext cx="3662375" cy="4020100"/>
          </a:xfrm>
          <a:prstGeom prst="rect">
            <a:avLst/>
          </a:prstGeom>
          <a:noFill/>
          <a:ln>
            <a:noFill/>
          </a:ln>
        </p:spPr>
      </p:pic>
      <p:pic>
        <p:nvPicPr>
          <p:cNvPr id="944" name="Google Shape;944;p72"/>
          <p:cNvPicPr preferRelativeResize="0"/>
          <p:nvPr/>
        </p:nvPicPr>
        <p:blipFill>
          <a:blip r:embed="rId4">
            <a:alphaModFix/>
          </a:blip>
          <a:stretch>
            <a:fillRect/>
          </a:stretch>
        </p:blipFill>
        <p:spPr>
          <a:xfrm>
            <a:off x="3916450" y="941067"/>
            <a:ext cx="3599600" cy="38087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3"/>
          <p:cNvSpPr txBox="1"/>
          <p:nvPr>
            <p:ph type="title"/>
          </p:nvPr>
        </p:nvSpPr>
        <p:spPr>
          <a:xfrm>
            <a:off x="761400" y="2429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Search (2)</a:t>
            </a:r>
            <a:endParaRPr/>
          </a:p>
        </p:txBody>
      </p:sp>
      <p:sp>
        <p:nvSpPr>
          <p:cNvPr id="950" name="Google Shape;950;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1" name="Google Shape;951;p73"/>
          <p:cNvPicPr preferRelativeResize="0"/>
          <p:nvPr/>
        </p:nvPicPr>
        <p:blipFill>
          <a:blip r:embed="rId3">
            <a:alphaModFix/>
          </a:blip>
          <a:stretch>
            <a:fillRect/>
          </a:stretch>
        </p:blipFill>
        <p:spPr>
          <a:xfrm>
            <a:off x="348725" y="986550"/>
            <a:ext cx="4335800" cy="2967125"/>
          </a:xfrm>
          <a:prstGeom prst="rect">
            <a:avLst/>
          </a:prstGeom>
          <a:noFill/>
          <a:ln>
            <a:noFill/>
          </a:ln>
        </p:spPr>
      </p:pic>
      <p:pic>
        <p:nvPicPr>
          <p:cNvPr id="952" name="Google Shape;952;p73"/>
          <p:cNvPicPr preferRelativeResize="0"/>
          <p:nvPr/>
        </p:nvPicPr>
        <p:blipFill>
          <a:blip r:embed="rId4">
            <a:alphaModFix/>
          </a:blip>
          <a:stretch>
            <a:fillRect/>
          </a:stretch>
        </p:blipFill>
        <p:spPr>
          <a:xfrm>
            <a:off x="4684525" y="986550"/>
            <a:ext cx="4199125" cy="23043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4"/>
          <p:cNvSpPr txBox="1"/>
          <p:nvPr>
            <p:ph type="title"/>
          </p:nvPr>
        </p:nvSpPr>
        <p:spPr>
          <a:xfrm>
            <a:off x="761400" y="2429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Determining</a:t>
            </a:r>
            <a:r>
              <a:rPr lang="en"/>
              <a:t> Best Model Parameters</a:t>
            </a:r>
            <a:endParaRPr/>
          </a:p>
        </p:txBody>
      </p:sp>
      <p:sp>
        <p:nvSpPr>
          <p:cNvPr id="958" name="Google Shape;95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9" name="Google Shape;959;p74"/>
          <p:cNvPicPr preferRelativeResize="0"/>
          <p:nvPr/>
        </p:nvPicPr>
        <p:blipFill>
          <a:blip r:embed="rId3">
            <a:alphaModFix/>
          </a:blip>
          <a:stretch>
            <a:fillRect/>
          </a:stretch>
        </p:blipFill>
        <p:spPr>
          <a:xfrm>
            <a:off x="282550" y="848325"/>
            <a:ext cx="5367824" cy="1658900"/>
          </a:xfrm>
          <a:prstGeom prst="rect">
            <a:avLst/>
          </a:prstGeom>
          <a:noFill/>
          <a:ln>
            <a:noFill/>
          </a:ln>
        </p:spPr>
      </p:pic>
      <p:pic>
        <p:nvPicPr>
          <p:cNvPr id="960" name="Google Shape;960;p74"/>
          <p:cNvPicPr preferRelativeResize="0"/>
          <p:nvPr/>
        </p:nvPicPr>
        <p:blipFill>
          <a:blip r:embed="rId4">
            <a:alphaModFix/>
          </a:blip>
          <a:stretch>
            <a:fillRect/>
          </a:stretch>
        </p:blipFill>
        <p:spPr>
          <a:xfrm>
            <a:off x="282550" y="2539950"/>
            <a:ext cx="3339406" cy="2331475"/>
          </a:xfrm>
          <a:prstGeom prst="rect">
            <a:avLst/>
          </a:prstGeom>
          <a:noFill/>
          <a:ln>
            <a:noFill/>
          </a:ln>
        </p:spPr>
      </p:pic>
      <p:pic>
        <p:nvPicPr>
          <p:cNvPr id="961" name="Google Shape;961;p74"/>
          <p:cNvPicPr preferRelativeResize="0"/>
          <p:nvPr/>
        </p:nvPicPr>
        <p:blipFill>
          <a:blip r:embed="rId5">
            <a:alphaModFix/>
          </a:blip>
          <a:stretch>
            <a:fillRect/>
          </a:stretch>
        </p:blipFill>
        <p:spPr>
          <a:xfrm>
            <a:off x="3684400" y="2539950"/>
            <a:ext cx="2764101" cy="1232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Predictions</a:t>
            </a:r>
            <a:endParaRPr/>
          </a:p>
        </p:txBody>
      </p:sp>
      <p:sp>
        <p:nvSpPr>
          <p:cNvPr id="967" name="Google Shape;96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8" name="Google Shape;968;p75"/>
          <p:cNvPicPr preferRelativeResize="0"/>
          <p:nvPr/>
        </p:nvPicPr>
        <p:blipFill>
          <a:blip r:embed="rId3">
            <a:alphaModFix/>
          </a:blip>
          <a:stretch>
            <a:fillRect/>
          </a:stretch>
        </p:blipFill>
        <p:spPr>
          <a:xfrm>
            <a:off x="722375" y="1112200"/>
            <a:ext cx="5426205" cy="3726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1"/>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304" name="Google Shape;304;p31"/>
          <p:cNvSpPr txBox="1"/>
          <p:nvPr>
            <p:ph type="title"/>
          </p:nvPr>
        </p:nvSpPr>
        <p:spPr>
          <a:xfrm flipH="1">
            <a:off x="4342300" y="2354800"/>
            <a:ext cx="3784200" cy="1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Executive Summary</a:t>
            </a:r>
            <a:endParaRPr sz="4000"/>
          </a:p>
        </p:txBody>
      </p:sp>
      <p:sp>
        <p:nvSpPr>
          <p:cNvPr id="305" name="Google Shape;305;p31"/>
          <p:cNvSpPr txBox="1"/>
          <p:nvPr>
            <p:ph idx="2" type="title"/>
          </p:nvPr>
        </p:nvSpPr>
        <p:spPr>
          <a:xfrm flipH="1">
            <a:off x="4437225" y="1360600"/>
            <a:ext cx="1315800" cy="9942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00</a:t>
            </a:r>
            <a:endParaRPr>
              <a:solidFill>
                <a:srgbClr val="FFFFFF"/>
              </a:solidFill>
            </a:endParaRPr>
          </a:p>
        </p:txBody>
      </p:sp>
      <p:grpSp>
        <p:nvGrpSpPr>
          <p:cNvPr id="306" name="Google Shape;306;p31"/>
          <p:cNvGrpSpPr/>
          <p:nvPr/>
        </p:nvGrpSpPr>
        <p:grpSpPr>
          <a:xfrm>
            <a:off x="-66519" y="94275"/>
            <a:ext cx="3926700" cy="4801733"/>
            <a:chOff x="-66519" y="94275"/>
            <a:chExt cx="3926700" cy="4801733"/>
          </a:xfrm>
        </p:grpSpPr>
        <p:sp>
          <p:nvSpPr>
            <p:cNvPr id="307" name="Google Shape;307;p31"/>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8" name="Google Shape;308;p31"/>
            <p:cNvGrpSpPr/>
            <p:nvPr/>
          </p:nvGrpSpPr>
          <p:grpSpPr>
            <a:xfrm flipH="1">
              <a:off x="-66519" y="247492"/>
              <a:ext cx="3926700" cy="4648515"/>
              <a:chOff x="5283682" y="223425"/>
              <a:chExt cx="3926700" cy="4715475"/>
            </a:xfrm>
          </p:grpSpPr>
          <p:cxnSp>
            <p:nvCxnSpPr>
              <p:cNvPr id="309" name="Google Shape;309;p31"/>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310" name="Google Shape;310;p31"/>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311" name="Google Shape;31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Submission</a:t>
            </a:r>
            <a:endParaRPr/>
          </a:p>
        </p:txBody>
      </p:sp>
      <p:sp>
        <p:nvSpPr>
          <p:cNvPr id="974" name="Google Shape;974;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76"/>
          <p:cNvPicPr preferRelativeResize="0"/>
          <p:nvPr/>
        </p:nvPicPr>
        <p:blipFill>
          <a:blip r:embed="rId3">
            <a:alphaModFix/>
          </a:blip>
          <a:stretch>
            <a:fillRect/>
          </a:stretch>
        </p:blipFill>
        <p:spPr>
          <a:xfrm>
            <a:off x="672798" y="1091700"/>
            <a:ext cx="5956251" cy="2388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a:t>websites</a:t>
            </a:r>
            <a:endParaRPr/>
          </a:p>
        </p:txBody>
      </p:sp>
      <p:sp>
        <p:nvSpPr>
          <p:cNvPr id="981" name="Google Shape;981;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2" name="Google Shape;982;p77"/>
          <p:cNvSpPr txBox="1"/>
          <p:nvPr/>
        </p:nvSpPr>
        <p:spPr>
          <a:xfrm>
            <a:off x="947775" y="1334875"/>
            <a:ext cx="57012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Playfair Display"/>
              <a:buChar char="●"/>
            </a:pPr>
            <a:r>
              <a:rPr lang="en" sz="1500" u="sng">
                <a:solidFill>
                  <a:schemeClr val="hlink"/>
                </a:solidFill>
                <a:latin typeface="Playfair Display"/>
                <a:ea typeface="Playfair Display"/>
                <a:cs typeface="Playfair Display"/>
                <a:sym typeface="Playfair Display"/>
                <a:hlinkClick r:id="rId3"/>
              </a:rPr>
              <a:t>2023 Tequila/Mezcal in the U.S. Fact Sheet NEW1</a:t>
            </a:r>
            <a:endParaRPr sz="1500">
              <a:latin typeface="Playfair Display"/>
              <a:ea typeface="Playfair Display"/>
              <a:cs typeface="Playfair Display"/>
              <a:sym typeface="Playfair Display"/>
            </a:endParaRPr>
          </a:p>
          <a:p>
            <a:pPr indent="-323850" lvl="0" marL="457200" rtl="0" algn="l">
              <a:spcBef>
                <a:spcPts val="0"/>
              </a:spcBef>
              <a:spcAft>
                <a:spcPts val="0"/>
              </a:spcAft>
              <a:buSzPts val="1500"/>
              <a:buFont typeface="Playfair Display"/>
              <a:buChar char="●"/>
            </a:pPr>
            <a:r>
              <a:rPr lang="en" sz="1500" u="sng">
                <a:solidFill>
                  <a:schemeClr val="hlink"/>
                </a:solidFill>
                <a:latin typeface="Playfair Display"/>
                <a:ea typeface="Playfair Display"/>
                <a:cs typeface="Playfair Display"/>
                <a:sym typeface="Playfair Display"/>
                <a:hlinkClick r:id="rId4"/>
              </a:rPr>
              <a:t>https://www.grandviewresearch.com/industry-analysis/tequila-market-report</a:t>
            </a:r>
            <a:endParaRPr sz="1500">
              <a:latin typeface="Playfair Display"/>
              <a:ea typeface="Playfair Display"/>
              <a:cs typeface="Playfair Display"/>
              <a:sym typeface="Playfair Display"/>
            </a:endParaRPr>
          </a:p>
          <a:p>
            <a:pPr indent="-323850" lvl="0" marL="457200" rtl="0" algn="l">
              <a:spcBef>
                <a:spcPts val="0"/>
              </a:spcBef>
              <a:spcAft>
                <a:spcPts val="0"/>
              </a:spcAft>
              <a:buSzPts val="1500"/>
              <a:buFont typeface="Playfair Display"/>
              <a:buChar char="●"/>
            </a:pPr>
            <a:r>
              <a:rPr lang="en" sz="1500" u="sng">
                <a:solidFill>
                  <a:schemeClr val="hlink"/>
                </a:solidFill>
                <a:latin typeface="Playfair Display"/>
                <a:ea typeface="Playfair Display"/>
                <a:cs typeface="Playfair Display"/>
                <a:sym typeface="Playfair Display"/>
                <a:hlinkClick r:id="rId5"/>
              </a:rPr>
              <a:t>https://www.thedrinksbusiness.com/2020/01/12-celebrities-with-their-own-tequila-brands/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238625" y="253200"/>
            <a:ext cx="865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200">
                <a:latin typeface="Playfair Display Black"/>
                <a:ea typeface="Playfair Display Black"/>
                <a:cs typeface="Playfair Display Black"/>
                <a:sym typeface="Playfair Display Black"/>
              </a:rPr>
              <a:t>Executive Summary</a:t>
            </a:r>
            <a:endParaRPr b="0" sz="3200">
              <a:latin typeface="Playfair Display Black"/>
              <a:ea typeface="Playfair Display Black"/>
              <a:cs typeface="Playfair Display Black"/>
              <a:sym typeface="Playfair Display Black"/>
            </a:endParaRPr>
          </a:p>
        </p:txBody>
      </p:sp>
      <p:sp>
        <p:nvSpPr>
          <p:cNvPr id="317" name="Google Shape;31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32"/>
          <p:cNvSpPr txBox="1"/>
          <p:nvPr/>
        </p:nvSpPr>
        <p:spPr>
          <a:xfrm>
            <a:off x="310025" y="943500"/>
            <a:ext cx="8533500" cy="837900"/>
          </a:xfrm>
          <a:prstGeom prst="rect">
            <a:avLst/>
          </a:prstGeom>
          <a:solidFill>
            <a:schemeClr val="lt1"/>
          </a:solidFill>
          <a:ln cap="flat" cmpd="sng" w="38100">
            <a:solidFill>
              <a:srgbClr val="1D7E75"/>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layfair Display"/>
                <a:ea typeface="Playfair Display"/>
                <a:cs typeface="Playfair Display"/>
                <a:sym typeface="Playfair Display"/>
              </a:rPr>
              <a:t>The Problem :</a:t>
            </a:r>
            <a:endParaRPr b="1" sz="15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en" sz="1500">
                <a:solidFill>
                  <a:schemeClr val="dk1"/>
                </a:solidFill>
                <a:latin typeface="Playfair Display"/>
                <a:ea typeface="Playfair Display"/>
                <a:cs typeface="Playfair Display"/>
                <a:sym typeface="Playfair Display"/>
              </a:rPr>
              <a:t>How can Total Wine optimize tequila assortments to align with local preferences, reduce inefficiencies, and boost sales?</a:t>
            </a:r>
            <a:endParaRPr sz="15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1500">
              <a:solidFill>
                <a:schemeClr val="dk1"/>
              </a:solidFill>
              <a:latin typeface="Playfair Display"/>
              <a:ea typeface="Playfair Display"/>
              <a:cs typeface="Playfair Display"/>
              <a:sym typeface="Playfair Display"/>
            </a:endParaRPr>
          </a:p>
        </p:txBody>
      </p:sp>
      <p:sp>
        <p:nvSpPr>
          <p:cNvPr id="319" name="Google Shape;319;p32"/>
          <p:cNvSpPr txBox="1"/>
          <p:nvPr/>
        </p:nvSpPr>
        <p:spPr>
          <a:xfrm>
            <a:off x="593825" y="1978525"/>
            <a:ext cx="7962900" cy="1738500"/>
          </a:xfrm>
          <a:prstGeom prst="rect">
            <a:avLst/>
          </a:prstGeom>
          <a:solidFill>
            <a:srgbClr val="62B9B3"/>
          </a:solidFill>
          <a:ln cap="flat" cmpd="sng" w="38100">
            <a:solidFill>
              <a:srgbClr val="1B786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500">
                <a:solidFill>
                  <a:schemeClr val="dk1"/>
                </a:solidFill>
                <a:latin typeface="Playfair Display Black"/>
                <a:ea typeface="Playfair Display Black"/>
                <a:cs typeface="Playfair Display Black"/>
                <a:sym typeface="Playfair Display Black"/>
              </a:rPr>
              <a:t>Our Approach :</a:t>
            </a:r>
            <a:endParaRPr sz="1500">
              <a:solidFill>
                <a:schemeClr val="dk1"/>
              </a:solidFill>
              <a:latin typeface="Playfair Display Black"/>
              <a:ea typeface="Playfair Display Black"/>
              <a:cs typeface="Playfair Display Black"/>
              <a:sym typeface="Playfair Display Black"/>
            </a:endParaRPr>
          </a:p>
          <a:p>
            <a:pPr indent="-323850" lvl="0" marL="457200" rtl="0" algn="l">
              <a:lnSpc>
                <a:spcPct val="115000"/>
              </a:lnSpc>
              <a:spcBef>
                <a:spcPts val="120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Integrated diverse datasets: internal sales, demographics and Google Search trends.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Built predictive model with CatBoost algorithm with tuned hyperparameters.</a:t>
            </a:r>
            <a:endParaRPr sz="1500">
              <a:solidFill>
                <a:schemeClr val="dk1"/>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1"/>
              </a:buClr>
              <a:buSzPts val="1500"/>
              <a:buFont typeface="Playfair Display"/>
              <a:buChar char="➢"/>
            </a:pPr>
            <a:r>
              <a:rPr lang="en" sz="1500">
                <a:solidFill>
                  <a:schemeClr val="dk1"/>
                </a:solidFill>
                <a:latin typeface="Playfair Display"/>
                <a:ea typeface="Playfair Display"/>
                <a:cs typeface="Playfair Display"/>
                <a:sym typeface="Playfair Display"/>
              </a:rPr>
              <a:t>Validated model with test set and made predictions on held-out data.</a:t>
            </a:r>
            <a:endParaRPr sz="1500">
              <a:solidFill>
                <a:schemeClr val="dk1"/>
              </a:solidFill>
              <a:latin typeface="Mukta"/>
              <a:ea typeface="Mukta"/>
              <a:cs typeface="Mukta"/>
              <a:sym typeface="Mukta"/>
            </a:endParaRPr>
          </a:p>
        </p:txBody>
      </p:sp>
      <p:sp>
        <p:nvSpPr>
          <p:cNvPr id="320" name="Google Shape;320;p32"/>
          <p:cNvSpPr/>
          <p:nvPr/>
        </p:nvSpPr>
        <p:spPr>
          <a:xfrm>
            <a:off x="4606500" y="4027050"/>
            <a:ext cx="4083900" cy="837900"/>
          </a:xfrm>
          <a:prstGeom prst="roundRect">
            <a:avLst>
              <a:gd fmla="val 16667" name="adj"/>
            </a:avLst>
          </a:prstGeom>
          <a:solidFill>
            <a:srgbClr val="B5E3D8">
              <a:alpha val="50629"/>
            </a:srgbClr>
          </a:solidFill>
          <a:ln cap="flat" cmpd="sng" w="952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D7E75"/>
                </a:solidFill>
                <a:latin typeface="Playfair Display Black"/>
                <a:ea typeface="Playfair Display Black"/>
                <a:cs typeface="Playfair Display Black"/>
                <a:sym typeface="Playfair Display Black"/>
              </a:rPr>
              <a:t>Average Final Error : 2913.9</a:t>
            </a:r>
            <a:endParaRPr sz="1500">
              <a:solidFill>
                <a:srgbClr val="1D7E75"/>
              </a:solidFill>
              <a:latin typeface="Playfair Display Black"/>
              <a:ea typeface="Playfair Display Black"/>
              <a:cs typeface="Playfair Display Black"/>
              <a:sym typeface="Playfair Display Black"/>
            </a:endParaRPr>
          </a:p>
          <a:p>
            <a:pPr indent="0" lvl="0" marL="0" rtl="0" algn="ctr">
              <a:spcBef>
                <a:spcPts val="0"/>
              </a:spcBef>
              <a:spcAft>
                <a:spcPts val="0"/>
              </a:spcAft>
              <a:buNone/>
            </a:pPr>
            <a:r>
              <a:rPr lang="en" sz="1500">
                <a:solidFill>
                  <a:srgbClr val="1D7E75"/>
                </a:solidFill>
                <a:latin typeface="Playfair Display Black"/>
                <a:ea typeface="Playfair Display Black"/>
                <a:cs typeface="Playfair Display Black"/>
                <a:sym typeface="Playfair Display Black"/>
              </a:rPr>
              <a:t>MAE : 1409.43</a:t>
            </a:r>
            <a:endParaRPr sz="1500">
              <a:solidFill>
                <a:srgbClr val="1D7E75"/>
              </a:solidFill>
              <a:latin typeface="Playfair Display Black"/>
              <a:ea typeface="Playfair Display Black"/>
              <a:cs typeface="Playfair Display Black"/>
              <a:sym typeface="Playfair Display Black"/>
            </a:endParaRPr>
          </a:p>
          <a:p>
            <a:pPr indent="0" lvl="0" marL="0" rtl="0" algn="ctr">
              <a:spcBef>
                <a:spcPts val="0"/>
              </a:spcBef>
              <a:spcAft>
                <a:spcPts val="0"/>
              </a:spcAft>
              <a:buNone/>
            </a:pPr>
            <a:r>
              <a:rPr lang="en" sz="1500">
                <a:solidFill>
                  <a:srgbClr val="1D7E75"/>
                </a:solidFill>
                <a:latin typeface="Playfair Display Black"/>
                <a:ea typeface="Playfair Display Black"/>
                <a:cs typeface="Playfair Display Black"/>
                <a:sym typeface="Playfair Display Black"/>
              </a:rPr>
              <a:t>RMSE : 4417.7</a:t>
            </a:r>
            <a:endParaRPr sz="1500">
              <a:solidFill>
                <a:srgbClr val="1D7E75"/>
              </a:solidFill>
              <a:latin typeface="Playfair Display Black"/>
              <a:ea typeface="Playfair Display Black"/>
              <a:cs typeface="Playfair Display Black"/>
              <a:sym typeface="Playfair Display Black"/>
            </a:endParaRPr>
          </a:p>
        </p:txBody>
      </p:sp>
      <p:pic>
        <p:nvPicPr>
          <p:cNvPr id="321" name="Google Shape;321;p32"/>
          <p:cNvPicPr preferRelativeResize="0"/>
          <p:nvPr/>
        </p:nvPicPr>
        <p:blipFill rotWithShape="1">
          <a:blip r:embed="rId3">
            <a:alphaModFix/>
          </a:blip>
          <a:srcRect b="48140" l="63886" r="13987" t="23641"/>
          <a:stretch/>
        </p:blipFill>
        <p:spPr>
          <a:xfrm>
            <a:off x="8343425" y="189650"/>
            <a:ext cx="548700" cy="699797"/>
          </a:xfrm>
          <a:prstGeom prst="rect">
            <a:avLst/>
          </a:prstGeom>
          <a:noFill/>
          <a:ln>
            <a:noFill/>
          </a:ln>
        </p:spPr>
      </p:pic>
      <p:sp>
        <p:nvSpPr>
          <p:cNvPr id="322" name="Google Shape;322;p32"/>
          <p:cNvSpPr/>
          <p:nvPr/>
        </p:nvSpPr>
        <p:spPr>
          <a:xfrm>
            <a:off x="482775" y="4027050"/>
            <a:ext cx="4083900" cy="837900"/>
          </a:xfrm>
          <a:prstGeom prst="roundRect">
            <a:avLst>
              <a:gd fmla="val 16667" name="adj"/>
            </a:avLst>
          </a:prstGeom>
          <a:solidFill>
            <a:srgbClr val="B5E3D8">
              <a:alpha val="50629"/>
            </a:srgbClr>
          </a:solidFill>
          <a:ln cap="flat" cmpd="sng" w="9525">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D7E75"/>
                </a:solidFill>
                <a:latin typeface="Playfair Display Black"/>
                <a:ea typeface="Playfair Display Black"/>
                <a:cs typeface="Playfair Display Black"/>
                <a:sym typeface="Playfair Display Black"/>
              </a:rPr>
              <a:t>Baseline Error: 7246.99</a:t>
            </a:r>
            <a:endParaRPr sz="1500">
              <a:solidFill>
                <a:srgbClr val="1D7E75"/>
              </a:solidFill>
              <a:latin typeface="Playfair Display Black"/>
              <a:ea typeface="Playfair Display Black"/>
              <a:cs typeface="Playfair Display Black"/>
              <a:sym typeface="Playfair Display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435500" y="2238050"/>
            <a:ext cx="75225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latin typeface="Playfair Display Black"/>
                <a:ea typeface="Playfair Display Black"/>
                <a:cs typeface="Playfair Display Black"/>
                <a:sym typeface="Playfair Display Black"/>
              </a:rPr>
              <a:t>Agenda</a:t>
            </a:r>
            <a:endParaRPr b="0" sz="3200">
              <a:latin typeface="Playfair Display Black"/>
              <a:ea typeface="Playfair Display Black"/>
              <a:cs typeface="Playfair Display Black"/>
              <a:sym typeface="Playfair Display Black"/>
            </a:endParaRPr>
          </a:p>
        </p:txBody>
      </p:sp>
      <p:sp>
        <p:nvSpPr>
          <p:cNvPr id="328" name="Google Shape;32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9" name="Google Shape;329;p33"/>
          <p:cNvGrpSpPr/>
          <p:nvPr/>
        </p:nvGrpSpPr>
        <p:grpSpPr>
          <a:xfrm>
            <a:off x="3205153" y="3015713"/>
            <a:ext cx="5931801" cy="671500"/>
            <a:chOff x="3212428" y="3472650"/>
            <a:chExt cx="5931801" cy="671500"/>
          </a:xfrm>
        </p:grpSpPr>
        <p:sp>
          <p:nvSpPr>
            <p:cNvPr id="330" name="Google Shape;330;p33"/>
            <p:cNvSpPr/>
            <p:nvPr/>
          </p:nvSpPr>
          <p:spPr>
            <a:xfrm>
              <a:off x="3212428" y="3472650"/>
              <a:ext cx="5931801" cy="671500"/>
            </a:xfrm>
            <a:custGeom>
              <a:rect b="b" l="l" r="r" t="t"/>
              <a:pathLst>
                <a:path extrusionOk="0" h="22087" w="195109">
                  <a:moveTo>
                    <a:pt x="11050" y="1"/>
                  </a:moveTo>
                  <a:cubicBezTo>
                    <a:pt x="4954" y="1"/>
                    <a:pt x="1" y="4942"/>
                    <a:pt x="1" y="11038"/>
                  </a:cubicBezTo>
                  <a:cubicBezTo>
                    <a:pt x="1" y="17146"/>
                    <a:pt x="4954" y="22087"/>
                    <a:pt x="11050" y="22087"/>
                  </a:cubicBezTo>
                  <a:lnTo>
                    <a:pt x="195108" y="22087"/>
                  </a:lnTo>
                  <a:lnTo>
                    <a:pt x="195108" y="1"/>
                  </a:lnTo>
                  <a:close/>
                </a:path>
              </a:pathLst>
            </a:cu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3286638" y="3545796"/>
              <a:ext cx="524899" cy="524869"/>
            </a:xfrm>
            <a:custGeom>
              <a:rect b="b" l="l" r="r" t="t"/>
              <a:pathLst>
                <a:path extrusionOk="0" h="17264" w="17265">
                  <a:moveTo>
                    <a:pt x="8633" y="0"/>
                  </a:moveTo>
                  <a:cubicBezTo>
                    <a:pt x="3858" y="0"/>
                    <a:pt x="0" y="3870"/>
                    <a:pt x="0" y="8632"/>
                  </a:cubicBezTo>
                  <a:cubicBezTo>
                    <a:pt x="0" y="13406"/>
                    <a:pt x="3858" y="17264"/>
                    <a:pt x="8633" y="17264"/>
                  </a:cubicBezTo>
                  <a:cubicBezTo>
                    <a:pt x="13395" y="17264"/>
                    <a:pt x="17265" y="13406"/>
                    <a:pt x="17265" y="8632"/>
                  </a:cubicBezTo>
                  <a:cubicBezTo>
                    <a:pt x="17265" y="3870"/>
                    <a:pt x="13395" y="0"/>
                    <a:pt x="8633" y="0"/>
                  </a:cubicBezTo>
                  <a:close/>
                </a:path>
              </a:pathLst>
            </a:cu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3336587" y="3596080"/>
              <a:ext cx="424632" cy="424632"/>
            </a:xfrm>
            <a:custGeom>
              <a:rect b="b" l="l" r="r" t="t"/>
              <a:pathLst>
                <a:path extrusionOk="0" h="13967" w="13967">
                  <a:moveTo>
                    <a:pt x="13967" y="6978"/>
                  </a:moveTo>
                  <a:cubicBezTo>
                    <a:pt x="13967" y="10836"/>
                    <a:pt x="10847" y="13967"/>
                    <a:pt x="6990" y="13967"/>
                  </a:cubicBezTo>
                  <a:cubicBezTo>
                    <a:pt x="3132" y="13967"/>
                    <a:pt x="1" y="10836"/>
                    <a:pt x="1" y="6978"/>
                  </a:cubicBezTo>
                  <a:cubicBezTo>
                    <a:pt x="1" y="3132"/>
                    <a:pt x="3132" y="1"/>
                    <a:pt x="6990" y="1"/>
                  </a:cubicBezTo>
                  <a:cubicBezTo>
                    <a:pt x="10847" y="1"/>
                    <a:pt x="13967" y="3132"/>
                    <a:pt x="13967" y="6978"/>
                  </a:cubicBezTo>
                  <a:close/>
                </a:path>
              </a:pathLst>
            </a:custGeom>
            <a:solidFill>
              <a:srgbClr val="B5E3D8"/>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04</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33" name="Google Shape;333;p33"/>
            <p:cNvSpPr txBox="1"/>
            <p:nvPr/>
          </p:nvSpPr>
          <p:spPr>
            <a:xfrm>
              <a:off x="4184304" y="3625400"/>
              <a:ext cx="4252200" cy="365700"/>
            </a:xfrm>
            <a:prstGeom prst="rect">
              <a:avLst/>
            </a:pr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968E"/>
                  </a:solidFill>
                  <a:latin typeface="Playfair Display Medium"/>
                  <a:ea typeface="Playfair Display Medium"/>
                  <a:cs typeface="Playfair Display Medium"/>
                  <a:sym typeface="Playfair Display Medium"/>
                </a:rPr>
                <a:t>Model Description and Metrics</a:t>
              </a:r>
              <a:endParaRPr sz="2000">
                <a:solidFill>
                  <a:srgbClr val="29968E"/>
                </a:solidFill>
                <a:latin typeface="Playfair Display Medium"/>
                <a:ea typeface="Playfair Display Medium"/>
                <a:cs typeface="Playfair Display Medium"/>
                <a:sym typeface="Playfair Display Medium"/>
              </a:endParaRPr>
            </a:p>
          </p:txBody>
        </p:sp>
      </p:grpSp>
      <p:grpSp>
        <p:nvGrpSpPr>
          <p:cNvPr id="334" name="Google Shape;334;p33"/>
          <p:cNvGrpSpPr/>
          <p:nvPr/>
        </p:nvGrpSpPr>
        <p:grpSpPr>
          <a:xfrm>
            <a:off x="3198097" y="1460313"/>
            <a:ext cx="5945908" cy="671500"/>
            <a:chOff x="3198322" y="1823925"/>
            <a:chExt cx="5945908" cy="671500"/>
          </a:xfrm>
        </p:grpSpPr>
        <p:sp>
          <p:nvSpPr>
            <p:cNvPr id="335" name="Google Shape;335;p33"/>
            <p:cNvSpPr/>
            <p:nvPr/>
          </p:nvSpPr>
          <p:spPr>
            <a:xfrm>
              <a:off x="3198322" y="1823925"/>
              <a:ext cx="5945908" cy="671500"/>
            </a:xfrm>
            <a:custGeom>
              <a:rect b="b" l="l" r="r" t="t"/>
              <a:pathLst>
                <a:path extrusionOk="0" h="22087" w="195573">
                  <a:moveTo>
                    <a:pt x="11049" y="0"/>
                  </a:moveTo>
                  <a:cubicBezTo>
                    <a:pt x="4953" y="0"/>
                    <a:pt x="0" y="4941"/>
                    <a:pt x="0" y="11037"/>
                  </a:cubicBezTo>
                  <a:cubicBezTo>
                    <a:pt x="0" y="17145"/>
                    <a:pt x="4953" y="22086"/>
                    <a:pt x="11049" y="22086"/>
                  </a:cubicBezTo>
                  <a:lnTo>
                    <a:pt x="195572" y="22086"/>
                  </a:lnTo>
                  <a:lnTo>
                    <a:pt x="195572" y="0"/>
                  </a:lnTo>
                  <a:close/>
                </a:path>
              </a:pathLst>
            </a:cu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3286638" y="1897041"/>
              <a:ext cx="524899" cy="524899"/>
            </a:xfrm>
            <a:custGeom>
              <a:rect b="b" l="l" r="r" t="t"/>
              <a:pathLst>
                <a:path extrusionOk="0" h="17265" w="17265">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3336587" y="1947355"/>
              <a:ext cx="424632" cy="424632"/>
            </a:xfrm>
            <a:custGeom>
              <a:rect b="b" l="l" r="r" t="t"/>
              <a:pathLst>
                <a:path extrusionOk="0" h="13967" w="13967">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B5E3D8"/>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02</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38" name="Google Shape;338;p33"/>
            <p:cNvSpPr txBox="1"/>
            <p:nvPr/>
          </p:nvSpPr>
          <p:spPr>
            <a:xfrm>
              <a:off x="4171438" y="1976821"/>
              <a:ext cx="3210900" cy="365700"/>
            </a:xfrm>
            <a:prstGeom prst="rect">
              <a:avLst/>
            </a:prstGeom>
            <a:solidFill>
              <a:srgbClr val="B5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29968E"/>
                  </a:solidFill>
                  <a:latin typeface="Playfair Display Medium"/>
                  <a:ea typeface="Playfair Display Medium"/>
                  <a:cs typeface="Playfair Display Medium"/>
                  <a:sym typeface="Playfair Display Medium"/>
                </a:rPr>
                <a:t>Data Considerations</a:t>
              </a:r>
              <a:endParaRPr sz="2000">
                <a:solidFill>
                  <a:srgbClr val="29968E"/>
                </a:solidFill>
                <a:latin typeface="Playfair Display Medium"/>
                <a:ea typeface="Playfair Display Medium"/>
                <a:cs typeface="Playfair Display Medium"/>
                <a:sym typeface="Playfair Display Medium"/>
              </a:endParaRPr>
            </a:p>
          </p:txBody>
        </p:sp>
      </p:grpSp>
      <p:grpSp>
        <p:nvGrpSpPr>
          <p:cNvPr id="339" name="Google Shape;339;p33"/>
          <p:cNvGrpSpPr/>
          <p:nvPr/>
        </p:nvGrpSpPr>
        <p:grpSpPr>
          <a:xfrm>
            <a:off x="3205153" y="682413"/>
            <a:ext cx="5931801" cy="671865"/>
            <a:chOff x="3212428" y="999350"/>
            <a:chExt cx="5931801" cy="671865"/>
          </a:xfrm>
        </p:grpSpPr>
        <p:sp>
          <p:nvSpPr>
            <p:cNvPr id="340" name="Google Shape;340;p33"/>
            <p:cNvSpPr/>
            <p:nvPr/>
          </p:nvSpPr>
          <p:spPr>
            <a:xfrm>
              <a:off x="3212428" y="999350"/>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3286638" y="1072830"/>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3336587" y="1123144"/>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1"/>
                    <a:pt x="6990" y="1"/>
                  </a:cubicBezTo>
                  <a:cubicBezTo>
                    <a:pt x="10847" y="1"/>
                    <a:pt x="13967" y="3120"/>
                    <a:pt x="13967" y="6978"/>
                  </a:cubicBezTo>
                  <a:close/>
                </a:path>
              </a:pathLst>
            </a:custGeom>
            <a:solidFill>
              <a:srgbClr val="29968E"/>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01</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43" name="Google Shape;343;p33"/>
            <p:cNvSpPr txBox="1"/>
            <p:nvPr/>
          </p:nvSpPr>
          <p:spPr>
            <a:xfrm>
              <a:off x="4171438" y="1152425"/>
              <a:ext cx="3210900" cy="365700"/>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Playfair Display Medium"/>
                  <a:ea typeface="Playfair Display Medium"/>
                  <a:cs typeface="Playfair Display Medium"/>
                  <a:sym typeface="Playfair Display Medium"/>
                </a:rPr>
                <a:t>Business Problem</a:t>
              </a:r>
              <a:r>
                <a:rPr lang="en" sz="2000">
                  <a:solidFill>
                    <a:srgbClr val="FFFFFF"/>
                  </a:solidFill>
                  <a:latin typeface="Playfair Display Medium"/>
                  <a:ea typeface="Playfair Display Medium"/>
                  <a:cs typeface="Playfair Display Medium"/>
                  <a:sym typeface="Playfair Display Medium"/>
                </a:rPr>
                <a:t> &amp; </a:t>
              </a:r>
              <a:r>
                <a:rPr lang="en" sz="2000">
                  <a:solidFill>
                    <a:srgbClr val="FFFFFF"/>
                  </a:solidFill>
                  <a:latin typeface="Playfair Display Medium"/>
                  <a:ea typeface="Playfair Display Medium"/>
                  <a:cs typeface="Playfair Display Medium"/>
                  <a:sym typeface="Playfair Display Medium"/>
                </a:rPr>
                <a:t>Objectives</a:t>
              </a:r>
              <a:endParaRPr sz="2000">
                <a:solidFill>
                  <a:srgbClr val="FFFFFF"/>
                </a:solidFill>
                <a:latin typeface="Playfair Display Medium"/>
                <a:ea typeface="Playfair Display Medium"/>
                <a:cs typeface="Playfair Display Medium"/>
                <a:sym typeface="Playfair Display Medium"/>
              </a:endParaRPr>
            </a:p>
          </p:txBody>
        </p:sp>
      </p:grpSp>
      <p:grpSp>
        <p:nvGrpSpPr>
          <p:cNvPr id="344" name="Google Shape;344;p33"/>
          <p:cNvGrpSpPr/>
          <p:nvPr/>
        </p:nvGrpSpPr>
        <p:grpSpPr>
          <a:xfrm>
            <a:off x="3205153" y="2237831"/>
            <a:ext cx="5931801" cy="671865"/>
            <a:chOff x="3212428" y="2682531"/>
            <a:chExt cx="5931801" cy="671865"/>
          </a:xfrm>
        </p:grpSpPr>
        <p:sp>
          <p:nvSpPr>
            <p:cNvPr id="345" name="Google Shape;345;p33"/>
            <p:cNvSpPr/>
            <p:nvPr/>
          </p:nvSpPr>
          <p:spPr>
            <a:xfrm>
              <a:off x="3212428" y="2682531"/>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3286638" y="2721586"/>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3336587" y="2771900"/>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0"/>
                    <a:pt x="6990" y="0"/>
                  </a:cubicBezTo>
                  <a:cubicBezTo>
                    <a:pt x="10847" y="0"/>
                    <a:pt x="13967" y="3120"/>
                    <a:pt x="13967" y="6978"/>
                  </a:cubicBezTo>
                  <a:close/>
                </a:path>
              </a:pathLst>
            </a:custGeom>
            <a:solidFill>
              <a:srgbClr val="29968E"/>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03</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48" name="Google Shape;348;p33"/>
            <p:cNvSpPr txBox="1"/>
            <p:nvPr/>
          </p:nvSpPr>
          <p:spPr>
            <a:xfrm>
              <a:off x="4171438" y="2801176"/>
              <a:ext cx="3210900" cy="365700"/>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Playfair Display Medium"/>
                  <a:ea typeface="Playfair Display Medium"/>
                  <a:cs typeface="Playfair Display Medium"/>
                  <a:sym typeface="Playfair Display Medium"/>
                </a:rPr>
                <a:t>Exploratory Data Analysis</a:t>
              </a:r>
              <a:endParaRPr sz="2000">
                <a:solidFill>
                  <a:srgbClr val="FFFFFF"/>
                </a:solidFill>
                <a:latin typeface="Playfair Display Medium"/>
                <a:ea typeface="Playfair Display Medium"/>
                <a:cs typeface="Playfair Display Medium"/>
                <a:sym typeface="Playfair Display Medium"/>
              </a:endParaRPr>
            </a:p>
          </p:txBody>
        </p:sp>
      </p:grpSp>
      <p:grpSp>
        <p:nvGrpSpPr>
          <p:cNvPr id="349" name="Google Shape;349;p33"/>
          <p:cNvGrpSpPr/>
          <p:nvPr/>
        </p:nvGrpSpPr>
        <p:grpSpPr>
          <a:xfrm>
            <a:off x="3205153" y="3793231"/>
            <a:ext cx="5931801" cy="671865"/>
            <a:chOff x="3212428" y="2648106"/>
            <a:chExt cx="5931801" cy="671865"/>
          </a:xfrm>
        </p:grpSpPr>
        <p:sp>
          <p:nvSpPr>
            <p:cNvPr id="350" name="Google Shape;350;p33"/>
            <p:cNvSpPr/>
            <p:nvPr/>
          </p:nvSpPr>
          <p:spPr>
            <a:xfrm>
              <a:off x="3212428" y="2648106"/>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286638" y="2721586"/>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3336587" y="2771900"/>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0"/>
                    <a:pt x="6990" y="0"/>
                  </a:cubicBezTo>
                  <a:cubicBezTo>
                    <a:pt x="10847" y="0"/>
                    <a:pt x="13967" y="3120"/>
                    <a:pt x="13967" y="6978"/>
                  </a:cubicBezTo>
                  <a:close/>
                </a:path>
              </a:pathLst>
            </a:custGeom>
            <a:solidFill>
              <a:srgbClr val="29968E"/>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05</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53" name="Google Shape;353;p33"/>
            <p:cNvSpPr txBox="1"/>
            <p:nvPr/>
          </p:nvSpPr>
          <p:spPr>
            <a:xfrm>
              <a:off x="4171438" y="2801176"/>
              <a:ext cx="3210900" cy="365700"/>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accent3"/>
                  </a:solidFill>
                  <a:latin typeface="Playfair Display Medium"/>
                  <a:ea typeface="Playfair Display Medium"/>
                  <a:cs typeface="Playfair Display Medium"/>
                  <a:sym typeface="Playfair Display Medium"/>
                </a:rPr>
                <a:t>Insights and Recommendations</a:t>
              </a:r>
              <a:endParaRPr sz="2000">
                <a:solidFill>
                  <a:srgbClr val="FFFFFF"/>
                </a:solidFill>
                <a:latin typeface="Playfair Display Medium"/>
                <a:ea typeface="Playfair Display Medium"/>
                <a:cs typeface="Playfair Display Medium"/>
                <a:sym typeface="Playfair Display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4"/>
          <p:cNvPicPr preferRelativeResize="0"/>
          <p:nvPr>
            <p:ph idx="3" type="pic"/>
          </p:nvPr>
        </p:nvPicPr>
        <p:blipFill rotWithShape="1">
          <a:blip r:embed="rId3">
            <a:alphaModFix/>
          </a:blip>
          <a:srcRect b="11372" l="6100" r="7116" t="11372"/>
          <a:stretch/>
        </p:blipFill>
        <p:spPr>
          <a:xfrm>
            <a:off x="0" y="0"/>
            <a:ext cx="3849600" cy="5143500"/>
          </a:xfrm>
          <a:prstGeom prst="rect">
            <a:avLst/>
          </a:prstGeom>
        </p:spPr>
      </p:pic>
      <p:sp>
        <p:nvSpPr>
          <p:cNvPr id="359" name="Google Shape;359;p34"/>
          <p:cNvSpPr txBox="1"/>
          <p:nvPr>
            <p:ph type="title"/>
          </p:nvPr>
        </p:nvSpPr>
        <p:spPr>
          <a:xfrm flipH="1">
            <a:off x="4342300" y="2354800"/>
            <a:ext cx="3784200" cy="1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layfair Display"/>
                <a:ea typeface="Playfair Display"/>
                <a:cs typeface="Playfair Display"/>
                <a:sym typeface="Playfair Display"/>
              </a:rPr>
              <a:t>Business Problem &amp; Objectives</a:t>
            </a:r>
            <a:endParaRPr sz="4000">
              <a:latin typeface="Playfair Display"/>
              <a:ea typeface="Playfair Display"/>
              <a:cs typeface="Playfair Display"/>
              <a:sym typeface="Playfair Display"/>
            </a:endParaRPr>
          </a:p>
          <a:p>
            <a:pPr indent="0" lvl="0" marL="0" rtl="0" algn="l">
              <a:spcBef>
                <a:spcPts val="0"/>
              </a:spcBef>
              <a:spcAft>
                <a:spcPts val="0"/>
              </a:spcAft>
              <a:buNone/>
            </a:pPr>
            <a:r>
              <a:t/>
            </a:r>
            <a:endParaRPr sz="4000"/>
          </a:p>
        </p:txBody>
      </p:sp>
      <p:sp>
        <p:nvSpPr>
          <p:cNvPr id="360" name="Google Shape;360;p34"/>
          <p:cNvSpPr txBox="1"/>
          <p:nvPr>
            <p:ph idx="2" type="title"/>
          </p:nvPr>
        </p:nvSpPr>
        <p:spPr>
          <a:xfrm flipH="1">
            <a:off x="4437225" y="1360600"/>
            <a:ext cx="1315800" cy="994200"/>
          </a:xfrm>
          <a:prstGeom prst="rect">
            <a:avLst/>
          </a:prstGeom>
          <a:solidFill>
            <a:srgbClr val="2996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01</a:t>
            </a:r>
            <a:endParaRPr>
              <a:solidFill>
                <a:srgbClr val="FFFFFF"/>
              </a:solidFill>
            </a:endParaRPr>
          </a:p>
        </p:txBody>
      </p:sp>
      <p:grpSp>
        <p:nvGrpSpPr>
          <p:cNvPr id="361" name="Google Shape;361;p34"/>
          <p:cNvGrpSpPr/>
          <p:nvPr/>
        </p:nvGrpSpPr>
        <p:grpSpPr>
          <a:xfrm>
            <a:off x="-66519" y="94275"/>
            <a:ext cx="3926700" cy="4801733"/>
            <a:chOff x="-66519" y="94275"/>
            <a:chExt cx="3926700" cy="4801733"/>
          </a:xfrm>
        </p:grpSpPr>
        <p:sp>
          <p:nvSpPr>
            <p:cNvPr id="362" name="Google Shape;362;p34"/>
            <p:cNvSpPr/>
            <p:nvPr/>
          </p:nvSpPr>
          <p:spPr>
            <a:xfrm>
              <a:off x="579125" y="94275"/>
              <a:ext cx="286502" cy="317047"/>
            </a:xfrm>
            <a:custGeom>
              <a:rect b="b" l="l" r="r" t="t"/>
              <a:pathLst>
                <a:path extrusionOk="0" h="886846" w="801403">
                  <a:moveTo>
                    <a:pt x="801404" y="443423"/>
                  </a:moveTo>
                  <a:cubicBezTo>
                    <a:pt x="513705" y="512521"/>
                    <a:pt x="463154" y="568484"/>
                    <a:pt x="400702" y="886847"/>
                  </a:cubicBezTo>
                  <a:cubicBezTo>
                    <a:pt x="338250" y="568484"/>
                    <a:pt x="287698" y="512521"/>
                    <a:pt x="0" y="443423"/>
                  </a:cubicBezTo>
                  <a:cubicBezTo>
                    <a:pt x="287698" y="374326"/>
                    <a:pt x="338250" y="318363"/>
                    <a:pt x="400702" y="0"/>
                  </a:cubicBezTo>
                  <a:cubicBezTo>
                    <a:pt x="463154" y="318363"/>
                    <a:pt x="513705" y="374326"/>
                    <a:pt x="801404" y="4434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3" name="Google Shape;363;p34"/>
            <p:cNvGrpSpPr/>
            <p:nvPr/>
          </p:nvGrpSpPr>
          <p:grpSpPr>
            <a:xfrm flipH="1">
              <a:off x="-66519" y="247492"/>
              <a:ext cx="3926700" cy="4648515"/>
              <a:chOff x="5283682" y="223425"/>
              <a:chExt cx="3926700" cy="4715475"/>
            </a:xfrm>
          </p:grpSpPr>
          <p:cxnSp>
            <p:nvCxnSpPr>
              <p:cNvPr id="364" name="Google Shape;364;p34"/>
              <p:cNvCxnSpPr/>
              <p:nvPr/>
            </p:nvCxnSpPr>
            <p:spPr>
              <a:xfrm>
                <a:off x="5283682" y="4938900"/>
                <a:ext cx="3926700" cy="0"/>
              </a:xfrm>
              <a:prstGeom prst="straightConnector1">
                <a:avLst/>
              </a:prstGeom>
              <a:noFill/>
              <a:ln cap="flat" cmpd="sng" w="9525">
                <a:solidFill>
                  <a:schemeClr val="lt1"/>
                </a:solidFill>
                <a:prstDash val="solid"/>
                <a:round/>
                <a:headEnd len="med" w="med" type="none"/>
                <a:tailEnd len="med" w="med" type="none"/>
              </a:ln>
            </p:spPr>
          </p:cxnSp>
          <p:cxnSp>
            <p:nvCxnSpPr>
              <p:cNvPr id="365" name="Google Shape;365;p34"/>
              <p:cNvCxnSpPr/>
              <p:nvPr/>
            </p:nvCxnSpPr>
            <p:spPr>
              <a:xfrm>
                <a:off x="5283682" y="223425"/>
                <a:ext cx="3926700" cy="0"/>
              </a:xfrm>
              <a:prstGeom prst="straightConnector1">
                <a:avLst/>
              </a:prstGeom>
              <a:noFill/>
              <a:ln cap="flat" cmpd="sng" w="9525">
                <a:solidFill>
                  <a:schemeClr val="lt1"/>
                </a:solidFill>
                <a:prstDash val="solid"/>
                <a:round/>
                <a:headEnd len="med" w="med" type="none"/>
                <a:tailEnd len="med" w="med" type="none"/>
              </a:ln>
            </p:spPr>
          </p:cxnSp>
        </p:grpSp>
      </p:grpSp>
      <p:sp>
        <p:nvSpPr>
          <p:cNvPr id="366" name="Google Shape;36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p:nvPr/>
        </p:nvSpPr>
        <p:spPr>
          <a:xfrm>
            <a:off x="551175" y="1201300"/>
            <a:ext cx="8005500" cy="890400"/>
          </a:xfrm>
          <a:prstGeom prst="rect">
            <a:avLst/>
          </a:prstGeom>
          <a:solidFill>
            <a:srgbClr val="B5E3D8">
              <a:alpha val="23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372" name="Google Shape;37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35"/>
          <p:cNvSpPr txBox="1"/>
          <p:nvPr/>
        </p:nvSpPr>
        <p:spPr>
          <a:xfrm>
            <a:off x="250625" y="252825"/>
            <a:ext cx="8608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dk1"/>
                </a:solidFill>
                <a:latin typeface="Playfair Display Black"/>
                <a:ea typeface="Playfair Display Black"/>
                <a:cs typeface="Playfair Display Black"/>
                <a:sym typeface="Playfair Display Black"/>
              </a:rPr>
              <a:t>Business Problem</a:t>
            </a:r>
            <a:endParaRPr sz="3200">
              <a:latin typeface="Playfair Display Black"/>
              <a:ea typeface="Playfair Display Black"/>
              <a:cs typeface="Playfair Display Black"/>
              <a:sym typeface="Playfair Display Black"/>
            </a:endParaRPr>
          </a:p>
        </p:txBody>
      </p:sp>
      <p:sp>
        <p:nvSpPr>
          <p:cNvPr id="374" name="Google Shape;374;p35"/>
          <p:cNvSpPr txBox="1"/>
          <p:nvPr/>
        </p:nvSpPr>
        <p:spPr>
          <a:xfrm>
            <a:off x="551175" y="1200475"/>
            <a:ext cx="8005500" cy="890400"/>
          </a:xfrm>
          <a:prstGeom prst="rect">
            <a:avLst/>
          </a:prstGeom>
          <a:noFill/>
          <a:ln cap="flat" cmpd="sng" w="28575">
            <a:solidFill>
              <a:srgbClr val="62B9B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500">
                <a:latin typeface="Playfair Display"/>
                <a:ea typeface="Playfair Display"/>
                <a:cs typeface="Playfair Display"/>
                <a:sym typeface="Playfair Display"/>
              </a:rPr>
              <a:t>How can Total Wine leverage tequila’s </a:t>
            </a:r>
            <a:r>
              <a:rPr lang="en" sz="1500">
                <a:highlight>
                  <a:srgbClr val="B5E3D8"/>
                </a:highlight>
                <a:latin typeface="Playfair Display"/>
                <a:ea typeface="Playfair Display"/>
                <a:cs typeface="Playfair Display"/>
                <a:sym typeface="Playfair Display"/>
              </a:rPr>
              <a:t>unique cultural significance,</a:t>
            </a:r>
            <a:r>
              <a:rPr lang="en" sz="1500">
                <a:latin typeface="Playfair Display"/>
                <a:ea typeface="Playfair Display"/>
                <a:cs typeface="Playfair Display"/>
                <a:sym typeface="Playfair Display"/>
              </a:rPr>
              <a:t> </a:t>
            </a:r>
            <a:r>
              <a:rPr lang="en" sz="1500">
                <a:highlight>
                  <a:srgbClr val="B5E3D8"/>
                </a:highlight>
                <a:latin typeface="Playfair Display"/>
                <a:ea typeface="Playfair Display"/>
                <a:cs typeface="Playfair Display"/>
                <a:sym typeface="Playfair Display"/>
              </a:rPr>
              <a:t>regional</a:t>
            </a:r>
            <a:r>
              <a:rPr lang="en" sz="1500">
                <a:highlight>
                  <a:srgbClr val="B5E3D8"/>
                </a:highlight>
                <a:latin typeface="Playfair Display"/>
                <a:ea typeface="Playfair Display"/>
                <a:cs typeface="Playfair Display"/>
                <a:sym typeface="Playfair Display"/>
              </a:rPr>
              <a:t> production</a:t>
            </a:r>
            <a:r>
              <a:rPr lang="en" sz="1500">
                <a:latin typeface="Playfair Display"/>
                <a:ea typeface="Playfair Display"/>
                <a:cs typeface="Playfair Display"/>
                <a:sym typeface="Playfair Display"/>
              </a:rPr>
              <a:t>, and </a:t>
            </a:r>
            <a:r>
              <a:rPr lang="en" sz="1500">
                <a:highlight>
                  <a:srgbClr val="B5E3D8"/>
                </a:highlight>
                <a:latin typeface="Playfair Display"/>
                <a:ea typeface="Playfair Display"/>
                <a:cs typeface="Playfair Display"/>
                <a:sym typeface="Playfair Display"/>
              </a:rPr>
              <a:t>distinct flavor profiles </a:t>
            </a:r>
            <a:r>
              <a:rPr lang="en" sz="1500">
                <a:latin typeface="Playfair Display"/>
                <a:ea typeface="Playfair Display"/>
                <a:cs typeface="Playfair Display"/>
                <a:sym typeface="Playfair Display"/>
              </a:rPr>
              <a:t>to </a:t>
            </a:r>
            <a:r>
              <a:rPr lang="en" sz="1500">
                <a:highlight>
                  <a:srgbClr val="62B9B3"/>
                </a:highlight>
                <a:latin typeface="Playfair Display"/>
                <a:ea typeface="Playfair Display"/>
                <a:cs typeface="Playfair Display"/>
                <a:sym typeface="Playfair Display"/>
              </a:rPr>
              <a:t>optimize product assortment</a:t>
            </a:r>
            <a:r>
              <a:rPr lang="en" sz="1500">
                <a:latin typeface="Playfair Display"/>
                <a:ea typeface="Playfair Display"/>
                <a:cs typeface="Playfair Display"/>
                <a:sym typeface="Playfair Display"/>
              </a:rPr>
              <a:t> &amp; </a:t>
            </a:r>
            <a:r>
              <a:rPr lang="en" sz="1500">
                <a:highlight>
                  <a:srgbClr val="62B9B3"/>
                </a:highlight>
                <a:latin typeface="Playfair Display"/>
                <a:ea typeface="Playfair Display"/>
                <a:cs typeface="Playfair Display"/>
                <a:sym typeface="Playfair Display"/>
              </a:rPr>
              <a:t>demand forecasting</a:t>
            </a:r>
            <a:r>
              <a:rPr lang="en" sz="1500">
                <a:latin typeface="Playfair Display"/>
                <a:ea typeface="Playfair Display"/>
                <a:cs typeface="Playfair Display"/>
                <a:sym typeface="Playfair Display"/>
              </a:rPr>
              <a:t>, aligning with local preferences to reduce inventory inefficiencies</a:t>
            </a:r>
            <a:r>
              <a:rPr lang="en" sz="1500">
                <a:latin typeface="Playfair Display"/>
                <a:ea typeface="Playfair Display"/>
                <a:cs typeface="Playfair Display"/>
                <a:sym typeface="Playfair Display"/>
              </a:rPr>
              <a:t> &amp; </a:t>
            </a:r>
            <a:r>
              <a:rPr lang="en" sz="1500">
                <a:latin typeface="Playfair Display"/>
                <a:ea typeface="Playfair Display"/>
                <a:cs typeface="Playfair Display"/>
                <a:sym typeface="Playfair Display"/>
              </a:rPr>
              <a:t>maximize revenue?</a:t>
            </a:r>
            <a:endParaRPr sz="1500">
              <a:latin typeface="Playfair Display"/>
              <a:ea typeface="Playfair Display"/>
              <a:cs typeface="Playfair Display"/>
              <a:sym typeface="Playfair Display"/>
            </a:endParaRPr>
          </a:p>
          <a:p>
            <a:pPr indent="0" lvl="0" marL="0" rtl="0" algn="l">
              <a:spcBef>
                <a:spcPts val="1200"/>
              </a:spcBef>
              <a:spcAft>
                <a:spcPts val="0"/>
              </a:spcAft>
              <a:buNone/>
            </a:pPr>
            <a:r>
              <a:t/>
            </a:r>
            <a:endParaRPr sz="1200">
              <a:solidFill>
                <a:srgbClr val="000000"/>
              </a:solidFill>
              <a:latin typeface="Mukta"/>
              <a:ea typeface="Mukta"/>
              <a:cs typeface="Mukta"/>
              <a:sym typeface="Mukta"/>
            </a:endParaRPr>
          </a:p>
        </p:txBody>
      </p:sp>
      <p:grpSp>
        <p:nvGrpSpPr>
          <p:cNvPr id="375" name="Google Shape;375;p35"/>
          <p:cNvGrpSpPr/>
          <p:nvPr/>
        </p:nvGrpSpPr>
        <p:grpSpPr>
          <a:xfrm>
            <a:off x="2040296" y="2343264"/>
            <a:ext cx="2748468" cy="2328977"/>
            <a:chOff x="1293736" y="1258050"/>
            <a:chExt cx="2547000" cy="2547000"/>
          </a:xfrm>
        </p:grpSpPr>
        <p:sp>
          <p:nvSpPr>
            <p:cNvPr id="376" name="Google Shape;376;p35"/>
            <p:cNvSpPr/>
            <p:nvPr/>
          </p:nvSpPr>
          <p:spPr>
            <a:xfrm rot="2700000">
              <a:off x="2286374" y="1011412"/>
              <a:ext cx="561726" cy="3040276"/>
            </a:xfrm>
            <a:prstGeom prst="roundRect">
              <a:avLst>
                <a:gd fmla="val 50000" name="adj"/>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6"/>
                </a:solidFill>
              </a:endParaRPr>
            </a:p>
          </p:txBody>
        </p:sp>
        <p:sp>
          <p:nvSpPr>
            <p:cNvPr id="377" name="Google Shape;377;p35"/>
            <p:cNvSpPr/>
            <p:nvPr/>
          </p:nvSpPr>
          <p:spPr>
            <a:xfrm>
              <a:off x="1510752" y="3205393"/>
              <a:ext cx="374100" cy="374100"/>
            </a:xfrm>
            <a:prstGeom prst="ellipse">
              <a:avLst/>
            </a:prstGeom>
            <a:solidFill>
              <a:srgbClr val="29968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6"/>
                  </a:solidFill>
                  <a:latin typeface="Roboto"/>
                  <a:ea typeface="Roboto"/>
                  <a:cs typeface="Roboto"/>
                  <a:sym typeface="Roboto"/>
                </a:rPr>
                <a:t>1</a:t>
              </a:r>
              <a:endParaRPr b="1" sz="2000">
                <a:solidFill>
                  <a:schemeClr val="accent6"/>
                </a:solidFill>
                <a:latin typeface="Roboto"/>
                <a:ea typeface="Roboto"/>
                <a:cs typeface="Roboto"/>
                <a:sym typeface="Roboto"/>
              </a:endParaRPr>
            </a:p>
          </p:txBody>
        </p:sp>
        <p:sp>
          <p:nvSpPr>
            <p:cNvPr id="378" name="Google Shape;378;p35"/>
            <p:cNvSpPr txBox="1"/>
            <p:nvPr/>
          </p:nvSpPr>
          <p:spPr>
            <a:xfrm rot="-2700000">
              <a:off x="1759268" y="2180862"/>
              <a:ext cx="1924038" cy="393293"/>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6"/>
                  </a:solidFill>
                  <a:latin typeface="Roboto"/>
                  <a:ea typeface="Roboto"/>
                  <a:cs typeface="Roboto"/>
                  <a:sym typeface="Roboto"/>
                </a:rPr>
                <a:t>Total Wine</a:t>
              </a:r>
              <a:endParaRPr b="1" sz="2000">
                <a:solidFill>
                  <a:schemeClr val="accent6"/>
                </a:solidFill>
                <a:latin typeface="Roboto"/>
                <a:ea typeface="Roboto"/>
                <a:cs typeface="Roboto"/>
                <a:sym typeface="Roboto"/>
              </a:endParaRPr>
            </a:p>
          </p:txBody>
        </p:sp>
      </p:grpSp>
      <p:grpSp>
        <p:nvGrpSpPr>
          <p:cNvPr id="379" name="Google Shape;379;p35"/>
          <p:cNvGrpSpPr/>
          <p:nvPr/>
        </p:nvGrpSpPr>
        <p:grpSpPr>
          <a:xfrm>
            <a:off x="3950516" y="2343302"/>
            <a:ext cx="2748468" cy="2328977"/>
            <a:chOff x="3203958" y="1258050"/>
            <a:chExt cx="2547000" cy="2547000"/>
          </a:xfrm>
        </p:grpSpPr>
        <p:sp>
          <p:nvSpPr>
            <p:cNvPr id="380" name="Google Shape;380;p35"/>
            <p:cNvSpPr/>
            <p:nvPr/>
          </p:nvSpPr>
          <p:spPr>
            <a:xfrm rot="2700000">
              <a:off x="4196595" y="1011412"/>
              <a:ext cx="561726" cy="3040276"/>
            </a:xfrm>
            <a:prstGeom prst="roundRect">
              <a:avLst>
                <a:gd fmla="val 50000" name="adj"/>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6"/>
                </a:solidFill>
              </a:endParaRPr>
            </a:p>
          </p:txBody>
        </p:sp>
        <p:sp>
          <p:nvSpPr>
            <p:cNvPr id="381" name="Google Shape;381;p35"/>
            <p:cNvSpPr/>
            <p:nvPr/>
          </p:nvSpPr>
          <p:spPr>
            <a:xfrm>
              <a:off x="3420974" y="3205393"/>
              <a:ext cx="374100" cy="374100"/>
            </a:xfrm>
            <a:prstGeom prst="ellipse">
              <a:avLst/>
            </a:prstGeom>
            <a:solidFill>
              <a:srgbClr val="29968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6"/>
                  </a:solidFill>
                  <a:latin typeface="Roboto"/>
                  <a:ea typeface="Roboto"/>
                  <a:cs typeface="Roboto"/>
                  <a:sym typeface="Roboto"/>
                </a:rPr>
                <a:t>2</a:t>
              </a:r>
              <a:endParaRPr b="1" sz="2000">
                <a:solidFill>
                  <a:schemeClr val="accent6"/>
                </a:solidFill>
                <a:latin typeface="Roboto"/>
                <a:ea typeface="Roboto"/>
                <a:cs typeface="Roboto"/>
                <a:sym typeface="Roboto"/>
              </a:endParaRPr>
            </a:p>
          </p:txBody>
        </p:sp>
        <p:sp>
          <p:nvSpPr>
            <p:cNvPr id="382" name="Google Shape;382;p35"/>
            <p:cNvSpPr txBox="1"/>
            <p:nvPr/>
          </p:nvSpPr>
          <p:spPr>
            <a:xfrm rot="-2700000">
              <a:off x="3414654" y="2235893"/>
              <a:ext cx="2410668" cy="393293"/>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6"/>
                  </a:solidFill>
                  <a:latin typeface="Roboto"/>
                  <a:ea typeface="Roboto"/>
                  <a:cs typeface="Roboto"/>
                  <a:sym typeface="Roboto"/>
                </a:rPr>
                <a:t>Tequila Suppliers</a:t>
              </a:r>
              <a:endParaRPr b="1" sz="2000">
                <a:solidFill>
                  <a:schemeClr val="accent6"/>
                </a:solidFill>
                <a:latin typeface="Roboto"/>
                <a:ea typeface="Roboto"/>
                <a:cs typeface="Roboto"/>
                <a:sym typeface="Roboto"/>
              </a:endParaRPr>
            </a:p>
          </p:txBody>
        </p:sp>
      </p:grpSp>
      <p:grpSp>
        <p:nvGrpSpPr>
          <p:cNvPr id="383" name="Google Shape;383;p35"/>
          <p:cNvGrpSpPr/>
          <p:nvPr/>
        </p:nvGrpSpPr>
        <p:grpSpPr>
          <a:xfrm>
            <a:off x="5870744" y="2387060"/>
            <a:ext cx="2686321" cy="2285168"/>
            <a:chOff x="5123977" y="1258050"/>
            <a:chExt cx="2547000" cy="2547000"/>
          </a:xfrm>
        </p:grpSpPr>
        <p:sp>
          <p:nvSpPr>
            <p:cNvPr id="384" name="Google Shape;384;p35"/>
            <p:cNvSpPr/>
            <p:nvPr/>
          </p:nvSpPr>
          <p:spPr>
            <a:xfrm rot="2700000">
              <a:off x="6116614" y="1011412"/>
              <a:ext cx="561726" cy="3040276"/>
            </a:xfrm>
            <a:prstGeom prst="roundRect">
              <a:avLst>
                <a:gd fmla="val 50000" name="adj"/>
              </a:avLst>
            </a:prstGeom>
            <a:solidFill>
              <a:srgbClr val="299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6"/>
                </a:solidFill>
              </a:endParaRPr>
            </a:p>
          </p:txBody>
        </p:sp>
        <p:sp>
          <p:nvSpPr>
            <p:cNvPr id="385" name="Google Shape;385;p35"/>
            <p:cNvSpPr/>
            <p:nvPr/>
          </p:nvSpPr>
          <p:spPr>
            <a:xfrm>
              <a:off x="5340992" y="3205393"/>
              <a:ext cx="374100" cy="374100"/>
            </a:xfrm>
            <a:prstGeom prst="ellipse">
              <a:avLst/>
            </a:prstGeom>
            <a:solidFill>
              <a:srgbClr val="29968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6"/>
                  </a:solidFill>
                  <a:latin typeface="Roboto"/>
                  <a:ea typeface="Roboto"/>
                  <a:cs typeface="Roboto"/>
                  <a:sym typeface="Roboto"/>
                </a:rPr>
                <a:t>3</a:t>
              </a:r>
              <a:endParaRPr b="1" sz="2000">
                <a:solidFill>
                  <a:schemeClr val="accent6"/>
                </a:solidFill>
                <a:latin typeface="Roboto"/>
                <a:ea typeface="Roboto"/>
                <a:cs typeface="Roboto"/>
                <a:sym typeface="Roboto"/>
              </a:endParaRPr>
            </a:p>
          </p:txBody>
        </p:sp>
        <p:sp>
          <p:nvSpPr>
            <p:cNvPr id="386" name="Google Shape;386;p35"/>
            <p:cNvSpPr txBox="1"/>
            <p:nvPr/>
          </p:nvSpPr>
          <p:spPr>
            <a:xfrm rot="-2700000">
              <a:off x="5513156" y="2253685"/>
              <a:ext cx="2081864" cy="393293"/>
            </a:xfrm>
            <a:prstGeom prst="rect">
              <a:avLst/>
            </a:prstGeom>
            <a:solidFill>
              <a:srgbClr val="29968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6"/>
                  </a:solidFill>
                  <a:latin typeface="Roboto"/>
                  <a:ea typeface="Roboto"/>
                  <a:cs typeface="Roboto"/>
                  <a:sym typeface="Roboto"/>
                </a:rPr>
                <a:t>Customers</a:t>
              </a:r>
              <a:endParaRPr b="1" sz="2000">
                <a:solidFill>
                  <a:schemeClr val="accent6"/>
                </a:solidFill>
                <a:latin typeface="Roboto"/>
                <a:ea typeface="Roboto"/>
                <a:cs typeface="Roboto"/>
                <a:sym typeface="Roboto"/>
              </a:endParaRPr>
            </a:p>
          </p:txBody>
        </p:sp>
      </p:grpSp>
      <p:sp>
        <p:nvSpPr>
          <p:cNvPr id="387" name="Google Shape;387;p35"/>
          <p:cNvSpPr/>
          <p:nvPr/>
        </p:nvSpPr>
        <p:spPr>
          <a:xfrm>
            <a:off x="551175" y="2363075"/>
            <a:ext cx="2822400" cy="562500"/>
          </a:xfrm>
          <a:prstGeom prst="rect">
            <a:avLst/>
          </a:prstGeom>
          <a:solidFill>
            <a:srgbClr val="B5E3D8">
              <a:alpha val="50629"/>
            </a:srgbClr>
          </a:solidFill>
          <a:ln cap="flat" cmpd="sng" w="28575">
            <a:solidFill>
              <a:srgbClr val="249C9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9968E"/>
                </a:solidFill>
                <a:latin typeface="Playfair Display"/>
                <a:ea typeface="Playfair Display"/>
                <a:cs typeface="Playfair Display"/>
                <a:sym typeface="Playfair Display"/>
              </a:rPr>
              <a:t>Stakeholders include…..</a:t>
            </a:r>
            <a:endParaRPr b="1" sz="1800">
              <a:solidFill>
                <a:srgbClr val="29968E"/>
              </a:solidFill>
              <a:latin typeface="Playfair Display"/>
              <a:ea typeface="Playfair Display"/>
              <a:cs typeface="Playfair Display"/>
              <a:sym typeface="Playfair Display"/>
            </a:endParaRPr>
          </a:p>
        </p:txBody>
      </p:sp>
      <p:pic>
        <p:nvPicPr>
          <p:cNvPr id="388" name="Google Shape;388;p35"/>
          <p:cNvPicPr preferRelativeResize="0"/>
          <p:nvPr/>
        </p:nvPicPr>
        <p:blipFill rotWithShape="1">
          <a:blip r:embed="rId3">
            <a:alphaModFix/>
          </a:blip>
          <a:srcRect b="48140" l="63886" r="13987" t="23641"/>
          <a:stretch/>
        </p:blipFill>
        <p:spPr>
          <a:xfrm>
            <a:off x="8354400" y="278100"/>
            <a:ext cx="548700" cy="6997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cktail Bar Experience Project Proposal by Slidesgo">
  <a:themeElements>
    <a:clrScheme name="Simple Light">
      <a:dk1>
        <a:srgbClr val="000000"/>
      </a:dk1>
      <a:lt1>
        <a:srgbClr val="E9E5DE"/>
      </a:lt1>
      <a:dk2>
        <a:srgbClr val="434343"/>
      </a:dk2>
      <a:lt2>
        <a:srgbClr val="666666"/>
      </a:lt2>
      <a:accent1>
        <a:srgbClr val="999999"/>
      </a:accent1>
      <a:accent2>
        <a:srgbClr val="B7B7B7"/>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